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0"/>
  </p:notesMasterIdLst>
  <p:sldIdLst>
    <p:sldId id="256" r:id="rId2"/>
    <p:sldId id="283" r:id="rId3"/>
    <p:sldId id="261" r:id="rId4"/>
    <p:sldId id="258" r:id="rId5"/>
    <p:sldId id="260" r:id="rId6"/>
    <p:sldId id="284" r:id="rId7"/>
    <p:sldId id="263" r:id="rId8"/>
    <p:sldId id="265" r:id="rId9"/>
    <p:sldId id="259" r:id="rId10"/>
    <p:sldId id="262" r:id="rId11"/>
    <p:sldId id="264" r:id="rId12"/>
    <p:sldId id="267" r:id="rId13"/>
    <p:sldId id="266" r:id="rId14"/>
    <p:sldId id="268" r:id="rId15"/>
    <p:sldId id="269" r:id="rId16"/>
    <p:sldId id="285" r:id="rId17"/>
    <p:sldId id="287" r:id="rId18"/>
    <p:sldId id="288" r:id="rId19"/>
    <p:sldId id="289" r:id="rId20"/>
    <p:sldId id="271" r:id="rId21"/>
    <p:sldId id="279" r:id="rId22"/>
    <p:sldId id="291" r:id="rId23"/>
    <p:sldId id="290" r:id="rId24"/>
    <p:sldId id="280" r:id="rId25"/>
    <p:sldId id="272" r:id="rId26"/>
    <p:sldId id="274" r:id="rId27"/>
    <p:sldId id="27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2E6E"/>
    <a:srgbClr val="082D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65"/>
    <p:restoredTop sz="86273"/>
  </p:normalViewPr>
  <p:slideViewPr>
    <p:cSldViewPr snapToGrid="0">
      <p:cViewPr>
        <p:scale>
          <a:sx n="78" d="100"/>
          <a:sy n="78" d="100"/>
        </p:scale>
        <p:origin x="656"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C0C997-746E-9342-9D73-27966758C31D}" type="datetimeFigureOut">
              <a:rPr lang="en-US" smtClean="0"/>
              <a:t>8/7/23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F15093-85B3-A14E-AFA3-1F23F781C826}" type="slidenum">
              <a:rPr lang="en-US" smtClean="0"/>
              <a:t>‹#›</a:t>
            </a:fld>
            <a:endParaRPr lang="en-US"/>
          </a:p>
        </p:txBody>
      </p:sp>
    </p:spTree>
    <p:extLst>
      <p:ext uri="{BB962C8B-B14F-4D97-AF65-F5344CB8AC3E}">
        <p14:creationId xmlns:p14="http://schemas.microsoft.com/office/powerpoint/2010/main" val="4043152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"Hello everyone, and thank you for joining us for today’s seminar. My name is Archi Marrapu, and I am honored to be a Research Trainee at the Karolak Lab within the Machine Learning Department. I’m going to be sharing some work that I have been doing for over two months about </a:t>
            </a:r>
            <a:r>
              <a:rPr lang="en-US" b="0" dirty="0">
                <a:solidFill>
                  <a:srgbClr val="082D6E"/>
                </a:solidFill>
                <a:latin typeface="Aparajita" panose="02020603050405020304" pitchFamily="18" charset="0"/>
                <a:cs typeface="Aparajita" panose="02020603050405020304" pitchFamily="18" charset="0"/>
              </a:rPr>
              <a:t>Leveraging Advanced Technology to Mitigate KRAS Resistance in the Binding Site of KRAS Inhibitors and</a:t>
            </a:r>
            <a:r>
              <a:rPr lang="en-US" b="0" i="0" dirty="0">
                <a:solidFill>
                  <a:srgbClr val="D1D5DB"/>
                </a:solidFill>
                <a:effectLst/>
                <a:latin typeface="Söhne"/>
              </a:rPr>
              <a:t> I am excited to share with you the transformative role that machine learning plays in shaping the future of drug discovery."</a:t>
            </a:r>
          </a:p>
          <a:p>
            <a:br>
              <a:rPr lang="en-US" dirty="0"/>
            </a:br>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1</a:t>
            </a:fld>
            <a:endParaRPr lang="en-US"/>
          </a:p>
        </p:txBody>
      </p:sp>
    </p:spTree>
    <p:extLst>
      <p:ext uri="{BB962C8B-B14F-4D97-AF65-F5344CB8AC3E}">
        <p14:creationId xmlns:p14="http://schemas.microsoft.com/office/powerpoint/2010/main" val="2786690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22</a:t>
            </a:fld>
            <a:endParaRPr lang="en-US"/>
          </a:p>
        </p:txBody>
      </p:sp>
    </p:spTree>
    <p:extLst>
      <p:ext uri="{BB962C8B-B14F-4D97-AF65-F5344CB8AC3E}">
        <p14:creationId xmlns:p14="http://schemas.microsoft.com/office/powerpoint/2010/main" val="1585144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23</a:t>
            </a:fld>
            <a:endParaRPr lang="en-US"/>
          </a:p>
        </p:txBody>
      </p:sp>
    </p:spTree>
    <p:extLst>
      <p:ext uri="{BB962C8B-B14F-4D97-AF65-F5344CB8AC3E}">
        <p14:creationId xmlns:p14="http://schemas.microsoft.com/office/powerpoint/2010/main" val="1475372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predictions and identify fragments</a:t>
            </a:r>
          </a:p>
        </p:txBody>
      </p:sp>
      <p:sp>
        <p:nvSpPr>
          <p:cNvPr id="4" name="Slide Number Placeholder 3"/>
          <p:cNvSpPr>
            <a:spLocks noGrp="1"/>
          </p:cNvSpPr>
          <p:nvPr>
            <p:ph type="sldNum" sz="quarter" idx="5"/>
          </p:nvPr>
        </p:nvSpPr>
        <p:spPr/>
        <p:txBody>
          <a:bodyPr/>
          <a:lstStyle/>
          <a:p>
            <a:fld id="{A5F15093-85B3-A14E-AFA3-1F23F781C826}" type="slidenum">
              <a:rPr lang="en-US" smtClean="0"/>
              <a:t>24</a:t>
            </a:fld>
            <a:endParaRPr lang="en-US"/>
          </a:p>
        </p:txBody>
      </p:sp>
    </p:spTree>
    <p:extLst>
      <p:ext uri="{BB962C8B-B14F-4D97-AF65-F5344CB8AC3E}">
        <p14:creationId xmlns:p14="http://schemas.microsoft.com/office/powerpoint/2010/main" val="40937343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25</a:t>
            </a:fld>
            <a:endParaRPr lang="en-US"/>
          </a:p>
        </p:txBody>
      </p:sp>
    </p:spTree>
    <p:extLst>
      <p:ext uri="{BB962C8B-B14F-4D97-AF65-F5344CB8AC3E}">
        <p14:creationId xmlns:p14="http://schemas.microsoft.com/office/powerpoint/2010/main" val="3125935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 </a:t>
            </a:r>
            <a:r>
              <a:rPr lang="en-US" dirty="0">
                <a:sym typeface="Wingdings" pitchFamily="2" charset="2"/>
              </a:rPr>
              <a:t>compound as in Leading compound</a:t>
            </a:r>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27</a:t>
            </a:fld>
            <a:endParaRPr lang="en-US"/>
          </a:p>
        </p:txBody>
      </p:sp>
    </p:spTree>
    <p:extLst>
      <p:ext uri="{BB962C8B-B14F-4D97-AF65-F5344CB8AC3E}">
        <p14:creationId xmlns:p14="http://schemas.microsoft.com/office/powerpoint/2010/main" val="2222160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before I begin, I’d like to share a little bit about myself. I am a rising junior at Thomas Jefferson High School for Science and Technology in northern Virginia. I’m extremely passionate about the interdisciplinary fields of biomedical engineering and Artificial Intelligence in the medical fields to solve key problems that people face globally. I’ve done many projects in this field such as an AI Powered Prosthetic Arm, an app to diagnose melanoma skin cancer at the click of a button, and an extremely smart and holistic pill tracking and dispensing system that solves problems with medical adherence and prescription drug abuse, which I called Project Pill Tracker. I’ve published three research papers so far, presented some of my work at an IEEE conference, and gained a lot of recognition for my most recent project which was Project Pill Tracker. This project got awards from many science fairs, the </a:t>
            </a:r>
            <a:r>
              <a:rPr lang="en-US" i="0" dirty="0">
                <a:effectLst/>
                <a:latin typeface="-apple-system"/>
              </a:rPr>
              <a:t>COMMISSIONED OFFICERS ASSOCIATION OF THE U.S. PUBLIC HEALTH SERVICE, IEEE, and more. I recently got the Student Achievement award from the Washington Academy of Sciences for all my work in the field. In addition to my personal passion, I am a strong STEM advocate for women's empowerment and have given over 50 speeches or talks in the DC Maryland and Virginia area. I really love public speaking and </a:t>
            </a:r>
            <a:r>
              <a:rPr lang="en-US" i="0" dirty="0" err="1">
                <a:effectLst/>
                <a:latin typeface="-apple-system"/>
              </a:rPr>
              <a:t>Im</a:t>
            </a:r>
            <a:r>
              <a:rPr lang="en-US" i="0" dirty="0">
                <a:effectLst/>
                <a:latin typeface="-apple-system"/>
              </a:rPr>
              <a:t> proud to say that I just gave my first </a:t>
            </a:r>
            <a:r>
              <a:rPr lang="en-US" i="0" dirty="0" err="1">
                <a:effectLst/>
                <a:latin typeface="-apple-system"/>
              </a:rPr>
              <a:t>Tedx</a:t>
            </a:r>
            <a:r>
              <a:rPr lang="en-US" i="0" dirty="0">
                <a:effectLst/>
                <a:latin typeface="-apple-system"/>
              </a:rPr>
              <a:t> talk last week. I also love to dance and have been doing Indian classical dance for over 13 years now. </a:t>
            </a:r>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a:t>
            </a:fld>
            <a:endParaRPr lang="en-US"/>
          </a:p>
        </p:txBody>
      </p:sp>
    </p:spTree>
    <p:extLst>
      <p:ext uri="{BB962C8B-B14F-4D97-AF65-F5344CB8AC3E}">
        <p14:creationId xmlns:p14="http://schemas.microsoft.com/office/powerpoint/2010/main" val="2119904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just a brief overview about our study. Through this project, we are exploring the frontier of drug discovery in cancer treatments to yield better results. And to do this more effectively and accurately, we are harnessing advanced cutting edge technology such as Artificial Intelligence. Our overall goal for this study is to identify a list of KRAS inhibitors to prevent resistance to the KRAS binding site and our approach for this project includes a comparative analysis to identify these potential drugs so that researchers can make informed decisions about their efficiency and safety. </a:t>
            </a:r>
          </a:p>
        </p:txBody>
      </p:sp>
      <p:sp>
        <p:nvSpPr>
          <p:cNvPr id="4" name="Slide Number Placeholder 3"/>
          <p:cNvSpPr>
            <a:spLocks noGrp="1"/>
          </p:cNvSpPr>
          <p:nvPr>
            <p:ph type="sldNum" sz="quarter" idx="5"/>
          </p:nvPr>
        </p:nvSpPr>
        <p:spPr/>
        <p:txBody>
          <a:bodyPr/>
          <a:lstStyle/>
          <a:p>
            <a:fld id="{A5F15093-85B3-A14E-AFA3-1F23F781C826}" type="slidenum">
              <a:rPr lang="en-US" smtClean="0"/>
              <a:t>3</a:t>
            </a:fld>
            <a:endParaRPr lang="en-US"/>
          </a:p>
        </p:txBody>
      </p:sp>
    </p:spTree>
    <p:extLst>
      <p:ext uri="{BB962C8B-B14F-4D97-AF65-F5344CB8AC3E}">
        <p14:creationId xmlns:p14="http://schemas.microsoft.com/office/powerpoint/2010/main" val="2649636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4</a:t>
            </a:fld>
            <a:endParaRPr lang="en-US"/>
          </a:p>
        </p:txBody>
      </p:sp>
    </p:spTree>
    <p:extLst>
      <p:ext uri="{BB962C8B-B14F-4D97-AF65-F5344CB8AC3E}">
        <p14:creationId xmlns:p14="http://schemas.microsoft.com/office/powerpoint/2010/main" val="1337874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FFFFFF"/>
                </a:solidFill>
                <a:effectLst/>
                <a:latin typeface="Söhne"/>
              </a:rPr>
              <a:t>Our approach to drug discovery focuses on small molecular fragments, a strategy known as Fragment-Based Drug Design (FBDD). Here's how we carry it out:</a:t>
            </a:r>
          </a:p>
          <a:p>
            <a:pPr algn="l">
              <a:buFont typeface="+mj-lt"/>
              <a:buAutoNum type="arabicPeriod"/>
            </a:pPr>
            <a:r>
              <a:rPr lang="en-US" b="1" i="0" dirty="0">
                <a:solidFill>
                  <a:srgbClr val="FFFFFF"/>
                </a:solidFill>
                <a:effectLst/>
                <a:latin typeface="Söhne"/>
              </a:rPr>
              <a:t>Fragment Library</a:t>
            </a:r>
            <a:r>
              <a:rPr lang="en-US" b="0" i="0" dirty="0">
                <a:solidFill>
                  <a:srgbClr val="FFFFFF"/>
                </a:solidFill>
                <a:effectLst/>
                <a:latin typeface="Söhne"/>
              </a:rPr>
              <a:t>: We start with a diverse collection of small chemical fragments. These are like puzzle pieces that could potentially fit into a larger picture – in this case, a molecule that interacts with a disease-related target.</a:t>
            </a:r>
          </a:p>
          <a:p>
            <a:pPr algn="l">
              <a:buFont typeface="+mj-lt"/>
              <a:buAutoNum type="arabicPeriod"/>
            </a:pPr>
            <a:r>
              <a:rPr lang="en-US" b="1" i="0" dirty="0">
                <a:solidFill>
                  <a:srgbClr val="FFFFFF"/>
                </a:solidFill>
                <a:effectLst/>
                <a:latin typeface="Söhne"/>
              </a:rPr>
              <a:t>Screening</a:t>
            </a:r>
            <a:r>
              <a:rPr lang="en-US" b="0" i="0" dirty="0">
                <a:solidFill>
                  <a:srgbClr val="FFFFFF"/>
                </a:solidFill>
                <a:effectLst/>
                <a:latin typeface="Söhne"/>
              </a:rPr>
              <a:t>: We test these fragments against a specific target, usually a protein associated with a disease. We're looking for fragments that show promising interactions with the target.</a:t>
            </a:r>
          </a:p>
          <a:p>
            <a:pPr algn="l">
              <a:buFont typeface="+mj-lt"/>
              <a:buAutoNum type="arabicPeriod"/>
            </a:pPr>
            <a:r>
              <a:rPr lang="en-US" b="1" i="0" dirty="0">
                <a:solidFill>
                  <a:srgbClr val="FFFFFF"/>
                </a:solidFill>
                <a:effectLst/>
                <a:latin typeface="Söhne"/>
              </a:rPr>
              <a:t>Hit Expansion</a:t>
            </a:r>
            <a:r>
              <a:rPr lang="en-US" b="0" i="0" dirty="0">
                <a:solidFill>
                  <a:srgbClr val="FFFFFF"/>
                </a:solidFill>
                <a:effectLst/>
                <a:latin typeface="Söhne"/>
              </a:rPr>
              <a:t>: When we identify these promising fragments, we work on enhancing their binding affinity with the target. This involves modifying their structures to make them better fit into the target's binding site.</a:t>
            </a:r>
          </a:p>
          <a:p>
            <a:pPr algn="l">
              <a:buFont typeface="+mj-lt"/>
              <a:buAutoNum type="arabicPeriod"/>
            </a:pPr>
            <a:r>
              <a:rPr lang="en-US" b="1" i="0" dirty="0">
                <a:solidFill>
                  <a:srgbClr val="FFFFFF"/>
                </a:solidFill>
                <a:effectLst/>
                <a:latin typeface="Söhne"/>
              </a:rPr>
              <a:t>Growth &amp; Linking</a:t>
            </a:r>
            <a:r>
              <a:rPr lang="en-US" b="0" i="0" dirty="0">
                <a:solidFill>
                  <a:srgbClr val="FFFFFF"/>
                </a:solidFill>
                <a:effectLst/>
                <a:latin typeface="Söhne"/>
              </a:rPr>
              <a:t>: We then explore combining these modified fragments to create larger compounds. This step involves strategically assembling the fragments to produce molecules with improved binding properties.</a:t>
            </a:r>
          </a:p>
          <a:p>
            <a:pPr algn="l">
              <a:buFont typeface="+mj-lt"/>
              <a:buAutoNum type="arabicPeriod"/>
            </a:pPr>
            <a:r>
              <a:rPr lang="en-US" b="1" i="0" dirty="0">
                <a:solidFill>
                  <a:srgbClr val="FFFFFF"/>
                </a:solidFill>
                <a:effectLst/>
                <a:latin typeface="Söhne"/>
              </a:rPr>
              <a:t>Deconstruction-Reconstruction</a:t>
            </a:r>
            <a:r>
              <a:rPr lang="en-US" b="0" i="0" dirty="0">
                <a:solidFill>
                  <a:srgbClr val="FFFFFF"/>
                </a:solidFill>
                <a:effectLst/>
                <a:latin typeface="Söhne"/>
              </a:rPr>
              <a:t>: Our approach involves breaking down larger molecules into smaller, constituent fragments, and then reconstructing them in a way that maintains or enhances their binding capabilities.</a:t>
            </a:r>
          </a:p>
          <a:p>
            <a:pPr algn="l">
              <a:buFont typeface="+mj-lt"/>
              <a:buAutoNum type="arabicPeriod"/>
            </a:pPr>
            <a:r>
              <a:rPr lang="en-US" b="1" i="0" dirty="0">
                <a:solidFill>
                  <a:srgbClr val="FFFFFF"/>
                </a:solidFill>
                <a:effectLst/>
                <a:latin typeface="Söhne"/>
              </a:rPr>
              <a:t>Iterative Optimization</a:t>
            </a:r>
            <a:r>
              <a:rPr lang="en-US" b="0" i="0" dirty="0">
                <a:solidFill>
                  <a:srgbClr val="FFFFFF"/>
                </a:solidFill>
                <a:effectLst/>
                <a:latin typeface="Söhne"/>
              </a:rPr>
              <a:t>: Finally, we refine these compounds through iterative processes. We make precise adjustments to optimize their binding strength and reduce potential side effects.</a:t>
            </a:r>
          </a:p>
          <a:p>
            <a:pPr algn="l"/>
            <a:r>
              <a:rPr lang="en-US" b="0" i="0" dirty="0">
                <a:solidFill>
                  <a:srgbClr val="FFFFFF"/>
                </a:solidFill>
                <a:effectLst/>
                <a:latin typeface="Söhne"/>
              </a:rPr>
              <a:t>In summary, our innovative method relies on starting with small molecular fragments and systematically building compounds with optimized interactions with disease-related targets. This approach holds the potential to unlock new avenues in drug discovery by leveraging the unique properties of these fragments.</a:t>
            </a:r>
          </a:p>
          <a:p>
            <a:pPr algn="l"/>
            <a:br>
              <a:rPr lang="en-US" b="0" i="0" dirty="0">
                <a:solidFill>
                  <a:srgbClr val="FFFFFF"/>
                </a:solidFill>
                <a:effectLst/>
                <a:latin typeface="Söhne"/>
              </a:rPr>
            </a:br>
            <a:endParaRPr lang="en-US" b="0" i="0" dirty="0">
              <a:solidFill>
                <a:srgbClr val="FFFFFF"/>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7</a:t>
            </a:fld>
            <a:endParaRPr lang="en-US"/>
          </a:p>
        </p:txBody>
      </p:sp>
    </p:spTree>
    <p:extLst>
      <p:ext uri="{BB962C8B-B14F-4D97-AF65-F5344CB8AC3E}">
        <p14:creationId xmlns:p14="http://schemas.microsoft.com/office/powerpoint/2010/main" val="462055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11</a:t>
            </a:fld>
            <a:endParaRPr lang="en-US"/>
          </a:p>
        </p:txBody>
      </p:sp>
    </p:spTree>
    <p:extLst>
      <p:ext uri="{BB962C8B-B14F-4D97-AF65-F5344CB8AC3E}">
        <p14:creationId xmlns:p14="http://schemas.microsoft.com/office/powerpoint/2010/main" val="1678092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13</a:t>
            </a:fld>
            <a:endParaRPr lang="en-US"/>
          </a:p>
        </p:txBody>
      </p:sp>
    </p:spTree>
    <p:extLst>
      <p:ext uri="{BB962C8B-B14F-4D97-AF65-F5344CB8AC3E}">
        <p14:creationId xmlns:p14="http://schemas.microsoft.com/office/powerpoint/2010/main" val="416224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table is what will go to next steps, I have 20 more weeks and will be using this as input for ML models</a:t>
            </a:r>
          </a:p>
        </p:txBody>
      </p:sp>
      <p:sp>
        <p:nvSpPr>
          <p:cNvPr id="4" name="Slide Number Placeholder 3"/>
          <p:cNvSpPr>
            <a:spLocks noGrp="1"/>
          </p:cNvSpPr>
          <p:nvPr>
            <p:ph type="sldNum" sz="quarter" idx="5"/>
          </p:nvPr>
        </p:nvSpPr>
        <p:spPr/>
        <p:txBody>
          <a:bodyPr/>
          <a:lstStyle/>
          <a:p>
            <a:fld id="{A5F15093-85B3-A14E-AFA3-1F23F781C826}" type="slidenum">
              <a:rPr lang="en-US" smtClean="0"/>
              <a:t>20</a:t>
            </a:fld>
            <a:endParaRPr lang="en-US"/>
          </a:p>
        </p:txBody>
      </p:sp>
    </p:spTree>
    <p:extLst>
      <p:ext uri="{BB962C8B-B14F-4D97-AF65-F5344CB8AC3E}">
        <p14:creationId xmlns:p14="http://schemas.microsoft.com/office/powerpoint/2010/main" val="2443105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15093-85B3-A14E-AFA3-1F23F781C826}" type="slidenum">
              <a:rPr lang="en-US" smtClean="0"/>
              <a:t>21</a:t>
            </a:fld>
            <a:endParaRPr lang="en-US"/>
          </a:p>
        </p:txBody>
      </p:sp>
    </p:spTree>
    <p:extLst>
      <p:ext uri="{BB962C8B-B14F-4D97-AF65-F5344CB8AC3E}">
        <p14:creationId xmlns:p14="http://schemas.microsoft.com/office/powerpoint/2010/main" val="4074796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DB948-0CC5-EBC0-06F1-A1A1B7A401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AC960F-3597-7404-EFA5-79A05C16D0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5BA01-D066-5227-7F92-ECDCED5DD249}"/>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1849B4C9-FBBC-00AD-79E0-9132573761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2CC2B-52C2-E146-3DB4-7F46445CD673}"/>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27418979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9E8A9-718C-E9D4-E54F-BE24F650509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80CC7D9-057D-8506-892C-B2CABC9964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B6D302-4795-687A-B9D7-D1F44B67B9F3}"/>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4BE10678-76BD-ECEB-4CDB-D940C22805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7AD204-5C59-71ED-E31A-28B6F9131A76}"/>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16108148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0ED6C9-CA4E-1775-00E8-1464EB900F2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FADA4C-BDAC-0D28-6D00-75B2C07DEE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FF449D-4F1E-4DCB-4F1C-4461A84703FB}"/>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7FC572E5-9A8C-8AE0-8594-E69DF7412B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84B77B-0EB8-D902-99A4-5DB84F713D1A}"/>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1324905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C92F-B7EA-AA9A-32A0-513961CDA4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7AF53A-6677-5827-C72E-1125B8CFD2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989E06-DBC5-0FED-97EF-C5FC219F57E4}"/>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8235EBA7-6A96-BFD6-7825-22BAB8A5A2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4295F-1B13-4C5E-FFB7-B854EF346828}"/>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15916448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06049-DF8B-72BD-BDB7-C27AA98A9F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6233DD-CC68-8160-3B9D-5406993874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A0CF07-94D7-2C25-03BA-24743E87AC08}"/>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7958C807-5E40-3592-C775-FF08E6A1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2ADB1-0356-E297-7D5C-7D3513F554A2}"/>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2711630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6E447-D737-1488-DF2A-FED01F6A96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EAF447-741D-820E-A482-EB3CCB13C5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0A5956-0886-E2BC-A2B1-8855F54FB0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79F319-2A82-5FB2-694E-97254E9DD770}"/>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6" name="Footer Placeholder 5">
            <a:extLst>
              <a:ext uri="{FF2B5EF4-FFF2-40B4-BE49-F238E27FC236}">
                <a16:creationId xmlns:a16="http://schemas.microsoft.com/office/drawing/2014/main" id="{2943A5EC-BF83-50CC-97B2-0CE6005DED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911A64-E4E1-3329-BE8B-067935CD0E0B}"/>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36488396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78D12-F17A-4AE7-345A-F8E81B92D5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19E773-7CFB-5F16-BA2A-9AA1EED0F3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B54DD6-BE4E-2A5B-0D9B-F29551E016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74B3EA-D02A-9E3A-A2BE-8B825EE8C5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062523-4ABD-8193-AF9A-1022F6AA0E6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7D907C-728C-E418-8D19-F0A9C2216716}"/>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8" name="Footer Placeholder 7">
            <a:extLst>
              <a:ext uri="{FF2B5EF4-FFF2-40B4-BE49-F238E27FC236}">
                <a16:creationId xmlns:a16="http://schemas.microsoft.com/office/drawing/2014/main" id="{CF99C555-B04E-DFE3-968F-CDB8767590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8EF30C-272D-F6D2-7F71-7B9FF1B06134}"/>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26526412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0C4B-3CD1-D738-CBD5-D9370EBC1A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C5E703-69F5-8236-DE51-7F5D04FF7847}"/>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4" name="Footer Placeholder 3">
            <a:extLst>
              <a:ext uri="{FF2B5EF4-FFF2-40B4-BE49-F238E27FC236}">
                <a16:creationId xmlns:a16="http://schemas.microsoft.com/office/drawing/2014/main" id="{4BD5DF15-BD21-9E22-C577-ECFDE319CF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332953-8096-6A7B-FA31-7AAE909EEE3B}"/>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23978569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3A0709-D13C-835A-D928-F53A2FC065E8}"/>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3" name="Footer Placeholder 2">
            <a:extLst>
              <a:ext uri="{FF2B5EF4-FFF2-40B4-BE49-F238E27FC236}">
                <a16:creationId xmlns:a16="http://schemas.microsoft.com/office/drawing/2014/main" id="{8B89D500-785E-2F78-9F02-9D5C335C04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F84A46-78A7-842C-80C9-6AC35DF3EFC1}"/>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1185045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DC8E9-58FF-709F-BA80-306EB0D329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BEAD60-85C1-6E7A-3F00-0C26C34843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A149541-30D3-6368-01A4-2D3412DE33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6A293B-5A30-FCD6-9BCE-3CD0CF54BEC3}"/>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6" name="Footer Placeholder 5">
            <a:extLst>
              <a:ext uri="{FF2B5EF4-FFF2-40B4-BE49-F238E27FC236}">
                <a16:creationId xmlns:a16="http://schemas.microsoft.com/office/drawing/2014/main" id="{CB217CD1-CF98-D96E-4C17-EF4EC5231E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0D1B-6776-9B8B-F7B5-9873B820CAF1}"/>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1564388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368AD-F0C0-9DFF-7A23-1FF902216A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3EF041-CC32-BA68-877D-9CB127EA4C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32204F-FFF1-BCDB-6C1E-A738ECAAC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50E1C9-BA7B-D57E-55E9-91ABFA60869D}"/>
              </a:ext>
            </a:extLst>
          </p:cNvPr>
          <p:cNvSpPr>
            <a:spLocks noGrp="1"/>
          </p:cNvSpPr>
          <p:nvPr>
            <p:ph type="dt" sz="half" idx="10"/>
          </p:nvPr>
        </p:nvSpPr>
        <p:spPr/>
        <p:txBody>
          <a:bodyPr/>
          <a:lstStyle/>
          <a:p>
            <a:fld id="{E674926C-AEE0-AE46-A909-70C690640BBD}" type="datetimeFigureOut">
              <a:rPr lang="en-US" smtClean="0"/>
              <a:t>8/7/23</a:t>
            </a:fld>
            <a:endParaRPr lang="en-US"/>
          </a:p>
        </p:txBody>
      </p:sp>
      <p:sp>
        <p:nvSpPr>
          <p:cNvPr id="6" name="Footer Placeholder 5">
            <a:extLst>
              <a:ext uri="{FF2B5EF4-FFF2-40B4-BE49-F238E27FC236}">
                <a16:creationId xmlns:a16="http://schemas.microsoft.com/office/drawing/2014/main" id="{B3CB425E-21D6-CF49-5C09-A65117FDF0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1D1B63-B2E2-AC0F-D0E0-322309636D6A}"/>
              </a:ext>
            </a:extLst>
          </p:cNvPr>
          <p:cNvSpPr>
            <a:spLocks noGrp="1"/>
          </p:cNvSpPr>
          <p:nvPr>
            <p:ph type="sldNum" sz="quarter" idx="12"/>
          </p:nvPr>
        </p:nvSpPr>
        <p:spPr/>
        <p:txBody>
          <a:bodyPr/>
          <a:lstStyle/>
          <a:p>
            <a:fld id="{22F1F669-179A-EA47-9AE9-EE735AE8FEAC}" type="slidenum">
              <a:rPr lang="en-US" smtClean="0"/>
              <a:t>‹#›</a:t>
            </a:fld>
            <a:endParaRPr lang="en-US"/>
          </a:p>
        </p:txBody>
      </p:sp>
    </p:spTree>
    <p:extLst>
      <p:ext uri="{BB962C8B-B14F-4D97-AF65-F5344CB8AC3E}">
        <p14:creationId xmlns:p14="http://schemas.microsoft.com/office/powerpoint/2010/main" val="24938163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04C5DD-0617-ED27-274D-A0D3F2977D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B5C9D6-7068-F0C7-92CF-B6C2D0263D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9FAB48-438C-2E5C-1D91-327441EB9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74926C-AEE0-AE46-A909-70C690640BBD}" type="datetimeFigureOut">
              <a:rPr lang="en-US" smtClean="0"/>
              <a:t>8/7/23</a:t>
            </a:fld>
            <a:endParaRPr lang="en-US"/>
          </a:p>
        </p:txBody>
      </p:sp>
      <p:sp>
        <p:nvSpPr>
          <p:cNvPr id="5" name="Footer Placeholder 4">
            <a:extLst>
              <a:ext uri="{FF2B5EF4-FFF2-40B4-BE49-F238E27FC236}">
                <a16:creationId xmlns:a16="http://schemas.microsoft.com/office/drawing/2014/main" id="{CB9BED8B-7219-CC69-3643-DCCC3246DD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F7B222-7B1B-2382-70C6-4E5F6B6C3F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F1F669-179A-EA47-9AE9-EE735AE8FEAC}" type="slidenum">
              <a:rPr lang="en-US" smtClean="0"/>
              <a:t>‹#›</a:t>
            </a:fld>
            <a:endParaRPr lang="en-US"/>
          </a:p>
        </p:txBody>
      </p:sp>
    </p:spTree>
    <p:extLst>
      <p:ext uri="{BB962C8B-B14F-4D97-AF65-F5344CB8AC3E}">
        <p14:creationId xmlns:p14="http://schemas.microsoft.com/office/powerpoint/2010/main" val="411788624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11.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99ECA-8083-4D42-80B3-E92E4C4ED47C}"/>
              </a:ext>
            </a:extLst>
          </p:cNvPr>
          <p:cNvSpPr>
            <a:spLocks noGrp="1"/>
          </p:cNvSpPr>
          <p:nvPr>
            <p:ph type="ctrTitle"/>
          </p:nvPr>
        </p:nvSpPr>
        <p:spPr>
          <a:xfrm>
            <a:off x="0" y="1775515"/>
            <a:ext cx="12192000" cy="2387600"/>
          </a:xfrm>
        </p:spPr>
        <p:txBody>
          <a:bodyPr>
            <a:normAutofit/>
          </a:bodyPr>
          <a:lstStyle/>
          <a:p>
            <a:r>
              <a:rPr lang="en-US" b="1" dirty="0">
                <a:solidFill>
                  <a:srgbClr val="082D6E"/>
                </a:solidFill>
                <a:latin typeface="Aparajita" panose="02020603050405020304" pitchFamily="18" charset="0"/>
                <a:cs typeface="Aparajita" panose="02020603050405020304" pitchFamily="18" charset="0"/>
              </a:rPr>
              <a:t>Leveraging AI to Mitigate KRAS Resistance to KRAS Inhibitors</a:t>
            </a:r>
          </a:p>
        </p:txBody>
      </p:sp>
      <p:sp>
        <p:nvSpPr>
          <p:cNvPr id="3" name="Subtitle 2">
            <a:extLst>
              <a:ext uri="{FF2B5EF4-FFF2-40B4-BE49-F238E27FC236}">
                <a16:creationId xmlns:a16="http://schemas.microsoft.com/office/drawing/2014/main" id="{900932D6-3C72-DFE4-FDCF-95C5E972CDDF}"/>
              </a:ext>
            </a:extLst>
          </p:cNvPr>
          <p:cNvSpPr>
            <a:spLocks noGrp="1"/>
          </p:cNvSpPr>
          <p:nvPr>
            <p:ph type="subTitle" idx="1"/>
          </p:nvPr>
        </p:nvSpPr>
        <p:spPr>
          <a:xfrm>
            <a:off x="1524000" y="4402148"/>
            <a:ext cx="9144000" cy="1655762"/>
          </a:xfrm>
        </p:spPr>
        <p:txBody>
          <a:bodyPr/>
          <a:lstStyle/>
          <a:p>
            <a:r>
              <a:rPr lang="en-US" dirty="0">
                <a:solidFill>
                  <a:srgbClr val="082D6E"/>
                </a:solidFill>
                <a:latin typeface="Aparajita" panose="02020603050405020304" pitchFamily="18" charset="0"/>
                <a:cs typeface="Aparajita" panose="02020603050405020304" pitchFamily="18" charset="0"/>
              </a:rPr>
              <a:t>Archi</a:t>
            </a:r>
            <a:r>
              <a:rPr lang="en-US" dirty="0">
                <a:solidFill>
                  <a:srgbClr val="082E6E"/>
                </a:solidFill>
                <a:latin typeface="Aparajita" panose="02020603050405020304" pitchFamily="18" charset="0"/>
                <a:cs typeface="Aparajita" panose="02020603050405020304" pitchFamily="18" charset="0"/>
              </a:rPr>
              <a:t> Marrapu, Research Trainee @ Karolak Lab</a:t>
            </a:r>
          </a:p>
          <a:p>
            <a:r>
              <a:rPr lang="en-US" dirty="0">
                <a:solidFill>
                  <a:srgbClr val="082E6E"/>
                </a:solidFill>
                <a:latin typeface="Aparajita" panose="02020603050405020304" pitchFamily="18" charset="0"/>
                <a:cs typeface="Aparajita" panose="02020603050405020304" pitchFamily="18" charset="0"/>
              </a:rPr>
              <a:t>Moffitt Cancer Center, Machine Learning Department</a:t>
            </a:r>
          </a:p>
        </p:txBody>
      </p:sp>
      <p:grpSp>
        <p:nvGrpSpPr>
          <p:cNvPr id="7" name="Group 6">
            <a:extLst>
              <a:ext uri="{FF2B5EF4-FFF2-40B4-BE49-F238E27FC236}">
                <a16:creationId xmlns:a16="http://schemas.microsoft.com/office/drawing/2014/main" id="{DED8EC29-6996-500D-C446-EFFBB51032A7}"/>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5D38F898-81AE-C534-9096-AF101116833B}"/>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234E38D0-DC1F-C77B-C4EA-CAA1C99D5812}"/>
                </a:ext>
              </a:extLst>
            </p:cNvPr>
            <p:cNvPicPr>
              <a:picLocks noChangeAspect="1"/>
            </p:cNvPicPr>
            <p:nvPr/>
          </p:nvPicPr>
          <p:blipFill>
            <a:blip r:embed="rId3"/>
            <a:stretch>
              <a:fillRect/>
            </a:stretch>
          </p:blipFill>
          <p:spPr>
            <a:xfrm>
              <a:off x="0" y="6010"/>
              <a:ext cx="2578100" cy="685800"/>
            </a:xfrm>
            <a:prstGeom prst="rect">
              <a:avLst/>
            </a:prstGeom>
          </p:spPr>
        </p:pic>
      </p:grpSp>
    </p:spTree>
    <p:extLst>
      <p:ext uri="{BB962C8B-B14F-4D97-AF65-F5344CB8AC3E}">
        <p14:creationId xmlns:p14="http://schemas.microsoft.com/office/powerpoint/2010/main" val="3656481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Research Questions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10" name="Rounded Rectangle 9">
            <a:extLst>
              <a:ext uri="{FF2B5EF4-FFF2-40B4-BE49-F238E27FC236}">
                <a16:creationId xmlns:a16="http://schemas.microsoft.com/office/drawing/2014/main" id="{8437BF87-6238-3A05-EDFF-4A9F333EEEF3}"/>
              </a:ext>
            </a:extLst>
          </p:cNvPr>
          <p:cNvSpPr/>
          <p:nvPr/>
        </p:nvSpPr>
        <p:spPr>
          <a:xfrm>
            <a:off x="423110" y="1690689"/>
            <a:ext cx="11345779" cy="13091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n>
                  <a:solidFill>
                    <a:schemeClr val="bg1"/>
                  </a:solidFill>
                </a:ln>
                <a:solidFill>
                  <a:schemeClr val="bg1"/>
                </a:solidFill>
                <a:latin typeface="Aparajita" panose="02020603050405020304" pitchFamily="18" charset="0"/>
                <a:cs typeface="Aparajita" panose="02020603050405020304" pitchFamily="18" charset="0"/>
              </a:rPr>
              <a:t>How can we identify most potential fragments using chemical structures?</a:t>
            </a:r>
          </a:p>
        </p:txBody>
      </p:sp>
      <p:sp>
        <p:nvSpPr>
          <p:cNvPr id="11" name="Rounded Rectangle 10">
            <a:extLst>
              <a:ext uri="{FF2B5EF4-FFF2-40B4-BE49-F238E27FC236}">
                <a16:creationId xmlns:a16="http://schemas.microsoft.com/office/drawing/2014/main" id="{D061DA60-2C7C-E560-D0A1-9ED8F0B5E52A}"/>
              </a:ext>
            </a:extLst>
          </p:cNvPr>
          <p:cNvSpPr/>
          <p:nvPr/>
        </p:nvSpPr>
        <p:spPr>
          <a:xfrm>
            <a:off x="423108" y="3273847"/>
            <a:ext cx="11345779" cy="13091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n>
                  <a:solidFill>
                    <a:schemeClr val="bg1"/>
                  </a:solidFill>
                </a:ln>
                <a:solidFill>
                  <a:schemeClr val="bg1"/>
                </a:solidFill>
                <a:latin typeface="Aparajita" panose="02020603050405020304" pitchFamily="18" charset="0"/>
                <a:cs typeface="Aparajita" panose="02020603050405020304" pitchFamily="18" charset="0"/>
              </a:rPr>
              <a:t>How can we utilize AI as a tool to assist us in this process?</a:t>
            </a:r>
          </a:p>
        </p:txBody>
      </p:sp>
      <p:sp>
        <p:nvSpPr>
          <p:cNvPr id="12" name="Rounded Rectangle 11">
            <a:extLst>
              <a:ext uri="{FF2B5EF4-FFF2-40B4-BE49-F238E27FC236}">
                <a16:creationId xmlns:a16="http://schemas.microsoft.com/office/drawing/2014/main" id="{1E050C99-2947-AE9C-5FDE-30C6478806D5}"/>
              </a:ext>
            </a:extLst>
          </p:cNvPr>
          <p:cNvSpPr/>
          <p:nvPr/>
        </p:nvSpPr>
        <p:spPr>
          <a:xfrm>
            <a:off x="423109" y="4857005"/>
            <a:ext cx="11345779" cy="13091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n>
                  <a:solidFill>
                    <a:schemeClr val="bg1"/>
                  </a:solidFill>
                </a:ln>
                <a:solidFill>
                  <a:schemeClr val="bg1"/>
                </a:solidFill>
                <a:latin typeface="Aparajita" panose="02020603050405020304" pitchFamily="18" charset="0"/>
                <a:cs typeface="Aparajita" panose="02020603050405020304" pitchFamily="18" charset="0"/>
              </a:rPr>
              <a:t>How can we preserve the chemical sense?</a:t>
            </a:r>
          </a:p>
        </p:txBody>
      </p:sp>
    </p:spTree>
    <p:extLst>
      <p:ext uri="{BB962C8B-B14F-4D97-AF65-F5344CB8AC3E}">
        <p14:creationId xmlns:p14="http://schemas.microsoft.com/office/powerpoint/2010/main" val="22774222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900" decel="100000" fill="hold"/>
                                        <p:tgtEl>
                                          <p:spTgt spid="1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900" decel="100000" fill="hold"/>
                                        <p:tgtEl>
                                          <p:spTgt spid="11"/>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1000"/>
                                        <p:tgtEl>
                                          <p:spTgt spid="12"/>
                                        </p:tgtEl>
                                      </p:cBhvr>
                                    </p:animEffect>
                                    <p:anim calcmode="lin" valueType="num">
                                      <p:cBhvr>
                                        <p:cTn id="24" dur="1000" fill="hold"/>
                                        <p:tgtEl>
                                          <p:spTgt spid="12"/>
                                        </p:tgtEl>
                                        <p:attrNameLst>
                                          <p:attrName>ppt_x</p:attrName>
                                        </p:attrNameLst>
                                      </p:cBhvr>
                                      <p:tavLst>
                                        <p:tav tm="0">
                                          <p:val>
                                            <p:strVal val="#ppt_x"/>
                                          </p:val>
                                        </p:tav>
                                        <p:tav tm="100000">
                                          <p:val>
                                            <p:strVal val="#ppt_x"/>
                                          </p:val>
                                        </p:tav>
                                      </p:tavLst>
                                    </p:anim>
                                    <p:anim calcmode="lin" valueType="num">
                                      <p:cBhvr>
                                        <p:cTn id="25" dur="900" decel="100000" fill="hold"/>
                                        <p:tgtEl>
                                          <p:spTgt spid="12"/>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solidFill>
                  <a:srgbClr val="082E6E"/>
                </a:solidFill>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Our Approach</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12" name="Rounded Rectangle 11">
            <a:extLst>
              <a:ext uri="{FF2B5EF4-FFF2-40B4-BE49-F238E27FC236}">
                <a16:creationId xmlns:a16="http://schemas.microsoft.com/office/drawing/2014/main" id="{CC193FAC-90BC-8420-5A5D-70A37AE2A6BA}"/>
              </a:ext>
            </a:extLst>
          </p:cNvPr>
          <p:cNvSpPr/>
          <p:nvPr/>
        </p:nvSpPr>
        <p:spPr>
          <a:xfrm>
            <a:off x="18298" y="1956126"/>
            <a:ext cx="2085975" cy="1357312"/>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parajita" panose="02020603050405020304" pitchFamily="18" charset="0"/>
                <a:cs typeface="Aparajita" panose="02020603050405020304" pitchFamily="18" charset="0"/>
              </a:rPr>
              <a:t>Step 1: Upload Fragment Library File</a:t>
            </a:r>
          </a:p>
        </p:txBody>
      </p:sp>
      <p:grpSp>
        <p:nvGrpSpPr>
          <p:cNvPr id="22" name="Group 21">
            <a:extLst>
              <a:ext uri="{FF2B5EF4-FFF2-40B4-BE49-F238E27FC236}">
                <a16:creationId xmlns:a16="http://schemas.microsoft.com/office/drawing/2014/main" id="{7DC528FF-1938-7F67-8D19-B10BEE10CF98}"/>
              </a:ext>
            </a:extLst>
          </p:cNvPr>
          <p:cNvGrpSpPr/>
          <p:nvPr/>
        </p:nvGrpSpPr>
        <p:grpSpPr>
          <a:xfrm>
            <a:off x="2104273" y="1956126"/>
            <a:ext cx="2518359" cy="1357312"/>
            <a:chOff x="2118561" y="2884829"/>
            <a:chExt cx="2518359" cy="1357312"/>
          </a:xfrm>
          <a:solidFill>
            <a:srgbClr val="082E6E"/>
          </a:solidFill>
        </p:grpSpPr>
        <p:sp>
          <p:nvSpPr>
            <p:cNvPr id="13" name="Rounded Rectangle 12">
              <a:extLst>
                <a:ext uri="{FF2B5EF4-FFF2-40B4-BE49-F238E27FC236}">
                  <a16:creationId xmlns:a16="http://schemas.microsoft.com/office/drawing/2014/main" id="{5A5136CC-1607-0A9B-8602-E424C328BA94}"/>
                </a:ext>
              </a:extLst>
            </p:cNvPr>
            <p:cNvSpPr/>
            <p:nvPr/>
          </p:nvSpPr>
          <p:spPr>
            <a:xfrm>
              <a:off x="2550945" y="2884829"/>
              <a:ext cx="2085975" cy="1357312"/>
            </a:xfrm>
            <a:prstGeom prst="round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bg1"/>
                  </a:solidFill>
                  <a:latin typeface="Aparajita" panose="02020603050405020304" pitchFamily="18" charset="0"/>
                  <a:cs typeface="Aparajita" panose="02020603050405020304" pitchFamily="18" charset="0"/>
                </a:rPr>
                <a:t>Step 2: Reference Molecules (KRAS Inhibitors)</a:t>
              </a:r>
            </a:p>
          </p:txBody>
        </p:sp>
        <p:cxnSp>
          <p:nvCxnSpPr>
            <p:cNvPr id="18" name="Straight Connector 17">
              <a:extLst>
                <a:ext uri="{FF2B5EF4-FFF2-40B4-BE49-F238E27FC236}">
                  <a16:creationId xmlns:a16="http://schemas.microsoft.com/office/drawing/2014/main" id="{535498BE-8463-027A-17CA-E7088C24E897}"/>
                </a:ext>
              </a:extLst>
            </p:cNvPr>
            <p:cNvCxnSpPr>
              <a:endCxn id="13" idx="1"/>
            </p:cNvCxnSpPr>
            <p:nvPr/>
          </p:nvCxnSpPr>
          <p:spPr>
            <a:xfrm>
              <a:off x="2118561" y="3563485"/>
              <a:ext cx="432384" cy="0"/>
            </a:xfrm>
            <a:prstGeom prst="line">
              <a:avLst/>
            </a:prstGeom>
            <a:grpFill/>
            <a:ln w="57150"/>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A324800A-4696-3D0A-8FE7-9B4D36E1823B}"/>
              </a:ext>
            </a:extLst>
          </p:cNvPr>
          <p:cNvGrpSpPr/>
          <p:nvPr/>
        </p:nvGrpSpPr>
        <p:grpSpPr>
          <a:xfrm>
            <a:off x="4622632" y="1956126"/>
            <a:ext cx="2518359" cy="1357312"/>
            <a:chOff x="2118561" y="2884829"/>
            <a:chExt cx="2518359" cy="1357312"/>
          </a:xfrm>
          <a:solidFill>
            <a:srgbClr val="082E6E"/>
          </a:solidFill>
        </p:grpSpPr>
        <p:sp>
          <p:nvSpPr>
            <p:cNvPr id="24" name="Rounded Rectangle 23">
              <a:extLst>
                <a:ext uri="{FF2B5EF4-FFF2-40B4-BE49-F238E27FC236}">
                  <a16:creationId xmlns:a16="http://schemas.microsoft.com/office/drawing/2014/main" id="{CF50C34B-3D02-D706-D820-C1C1386C8BBF}"/>
                </a:ext>
              </a:extLst>
            </p:cNvPr>
            <p:cNvSpPr/>
            <p:nvPr/>
          </p:nvSpPr>
          <p:spPr>
            <a:xfrm>
              <a:off x="2550945" y="2884829"/>
              <a:ext cx="2085975" cy="1357312"/>
            </a:xfrm>
            <a:prstGeom prst="round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parajita" panose="02020603050405020304" pitchFamily="18" charset="0"/>
                  <a:cs typeface="Aparajita" panose="02020603050405020304" pitchFamily="18" charset="0"/>
                </a:rPr>
                <a:t>Step 3: Similarity Search (Tanimoto Indices)</a:t>
              </a:r>
            </a:p>
          </p:txBody>
        </p:sp>
        <p:cxnSp>
          <p:nvCxnSpPr>
            <p:cNvPr id="25" name="Straight Connector 24">
              <a:extLst>
                <a:ext uri="{FF2B5EF4-FFF2-40B4-BE49-F238E27FC236}">
                  <a16:creationId xmlns:a16="http://schemas.microsoft.com/office/drawing/2014/main" id="{40466EE1-4819-AC37-AB6B-C4CC10E7086E}"/>
                </a:ext>
              </a:extLst>
            </p:cNvPr>
            <p:cNvCxnSpPr>
              <a:endCxn id="24" idx="1"/>
            </p:cNvCxnSpPr>
            <p:nvPr/>
          </p:nvCxnSpPr>
          <p:spPr>
            <a:xfrm>
              <a:off x="2118561" y="3563485"/>
              <a:ext cx="432384" cy="0"/>
            </a:xfrm>
            <a:prstGeom prst="line">
              <a:avLst/>
            </a:prstGeom>
            <a:grpFill/>
            <a:ln w="57150"/>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A92841FB-5B30-9D38-B657-505B0E3472B1}"/>
              </a:ext>
            </a:extLst>
          </p:cNvPr>
          <p:cNvGrpSpPr/>
          <p:nvPr/>
        </p:nvGrpSpPr>
        <p:grpSpPr>
          <a:xfrm>
            <a:off x="7140991" y="1956126"/>
            <a:ext cx="2518359" cy="1357312"/>
            <a:chOff x="2118561" y="2884829"/>
            <a:chExt cx="2518359" cy="1357312"/>
          </a:xfrm>
          <a:solidFill>
            <a:srgbClr val="082E6E"/>
          </a:solidFill>
        </p:grpSpPr>
        <p:sp>
          <p:nvSpPr>
            <p:cNvPr id="27" name="Rounded Rectangle 26">
              <a:extLst>
                <a:ext uri="{FF2B5EF4-FFF2-40B4-BE49-F238E27FC236}">
                  <a16:creationId xmlns:a16="http://schemas.microsoft.com/office/drawing/2014/main" id="{71064FDA-C9FE-FC3F-F0BF-C88BEA7DF022}"/>
                </a:ext>
              </a:extLst>
            </p:cNvPr>
            <p:cNvSpPr/>
            <p:nvPr/>
          </p:nvSpPr>
          <p:spPr>
            <a:xfrm>
              <a:off x="2550945" y="2884829"/>
              <a:ext cx="2085975" cy="1357312"/>
            </a:xfrm>
            <a:prstGeom prst="round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parajita" panose="02020603050405020304" pitchFamily="18" charset="0"/>
                  <a:cs typeface="Aparajita" panose="02020603050405020304" pitchFamily="18" charset="0"/>
                </a:rPr>
                <a:t>Step 4: Filter File for Best Candidates</a:t>
              </a:r>
            </a:p>
          </p:txBody>
        </p:sp>
        <p:cxnSp>
          <p:nvCxnSpPr>
            <p:cNvPr id="28" name="Straight Connector 27">
              <a:extLst>
                <a:ext uri="{FF2B5EF4-FFF2-40B4-BE49-F238E27FC236}">
                  <a16:creationId xmlns:a16="http://schemas.microsoft.com/office/drawing/2014/main" id="{3C802919-F099-DDE9-19C4-0C4F11E2AF27}"/>
                </a:ext>
              </a:extLst>
            </p:cNvPr>
            <p:cNvCxnSpPr>
              <a:endCxn id="27" idx="1"/>
            </p:cNvCxnSpPr>
            <p:nvPr/>
          </p:nvCxnSpPr>
          <p:spPr>
            <a:xfrm>
              <a:off x="2118561" y="3563485"/>
              <a:ext cx="432384" cy="0"/>
            </a:xfrm>
            <a:prstGeom prst="line">
              <a:avLst/>
            </a:prstGeom>
            <a:grpFill/>
            <a:ln w="57150"/>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AA0E8D03-FCCF-1D83-FB48-4EA094D4FDC6}"/>
              </a:ext>
            </a:extLst>
          </p:cNvPr>
          <p:cNvGrpSpPr/>
          <p:nvPr/>
        </p:nvGrpSpPr>
        <p:grpSpPr>
          <a:xfrm>
            <a:off x="9659350" y="1956126"/>
            <a:ext cx="2518359" cy="1357312"/>
            <a:chOff x="2118561" y="2884829"/>
            <a:chExt cx="2518359" cy="1357312"/>
          </a:xfrm>
          <a:solidFill>
            <a:srgbClr val="082E6E"/>
          </a:solidFill>
        </p:grpSpPr>
        <p:sp>
          <p:nvSpPr>
            <p:cNvPr id="30" name="Rounded Rectangle 29">
              <a:extLst>
                <a:ext uri="{FF2B5EF4-FFF2-40B4-BE49-F238E27FC236}">
                  <a16:creationId xmlns:a16="http://schemas.microsoft.com/office/drawing/2014/main" id="{11A5552B-5B38-DCC2-F47D-2E836501F5CD}"/>
                </a:ext>
              </a:extLst>
            </p:cNvPr>
            <p:cNvSpPr/>
            <p:nvPr/>
          </p:nvSpPr>
          <p:spPr>
            <a:xfrm>
              <a:off x="2550945" y="2884829"/>
              <a:ext cx="2085975" cy="1357312"/>
            </a:xfrm>
            <a:prstGeom prst="round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parajita" panose="02020603050405020304" pitchFamily="18" charset="0"/>
                  <a:cs typeface="Aparajita" panose="02020603050405020304" pitchFamily="18" charset="0"/>
                </a:rPr>
                <a:t>Step 5: Add SwissADME Descriptors</a:t>
              </a:r>
            </a:p>
          </p:txBody>
        </p:sp>
        <p:cxnSp>
          <p:nvCxnSpPr>
            <p:cNvPr id="31" name="Straight Connector 30">
              <a:extLst>
                <a:ext uri="{FF2B5EF4-FFF2-40B4-BE49-F238E27FC236}">
                  <a16:creationId xmlns:a16="http://schemas.microsoft.com/office/drawing/2014/main" id="{0B1BCCF9-C765-C115-5C17-E2DEA6D5544E}"/>
                </a:ext>
              </a:extLst>
            </p:cNvPr>
            <p:cNvCxnSpPr>
              <a:endCxn id="30" idx="1"/>
            </p:cNvCxnSpPr>
            <p:nvPr/>
          </p:nvCxnSpPr>
          <p:spPr>
            <a:xfrm>
              <a:off x="2118561" y="3563485"/>
              <a:ext cx="432384" cy="0"/>
            </a:xfrm>
            <a:prstGeom prst="line">
              <a:avLst/>
            </a:prstGeom>
            <a:grpFill/>
            <a:ln w="57150"/>
          </p:spPr>
          <p:style>
            <a:lnRef idx="1">
              <a:schemeClr val="accent1"/>
            </a:lnRef>
            <a:fillRef idx="0">
              <a:schemeClr val="accent1"/>
            </a:fillRef>
            <a:effectRef idx="0">
              <a:schemeClr val="accent1"/>
            </a:effectRef>
            <a:fontRef idx="minor">
              <a:schemeClr val="tx1"/>
            </a:fontRef>
          </p:style>
        </p:cxnSp>
      </p:grpSp>
      <p:sp>
        <p:nvSpPr>
          <p:cNvPr id="36" name="Content Placeholder 2">
            <a:extLst>
              <a:ext uri="{FF2B5EF4-FFF2-40B4-BE49-F238E27FC236}">
                <a16:creationId xmlns:a16="http://schemas.microsoft.com/office/drawing/2014/main" id="{47ED50F4-0371-9F7C-3019-66B16A730972}"/>
              </a:ext>
            </a:extLst>
          </p:cNvPr>
          <p:cNvSpPr>
            <a:spLocks noGrp="1"/>
          </p:cNvSpPr>
          <p:nvPr>
            <p:ph idx="1"/>
          </p:nvPr>
        </p:nvSpPr>
        <p:spPr>
          <a:xfrm>
            <a:off x="630655" y="3313438"/>
            <a:ext cx="10930689" cy="3359815"/>
          </a:xfrm>
        </p:spPr>
        <p:txBody>
          <a:bodyPr>
            <a:normAutofit lnSpcReduction="10000"/>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Finding drug fragments similar to reference molecules:</a:t>
            </a:r>
          </a:p>
          <a:p>
            <a:pPr lvl="1">
              <a:lnSpc>
                <a:spcPct val="200000"/>
              </a:lnSpc>
            </a:pPr>
            <a:r>
              <a:rPr lang="en-US" dirty="0">
                <a:solidFill>
                  <a:srgbClr val="082E6E"/>
                </a:solidFill>
                <a:latin typeface="Aparajita" panose="02020603050405020304" pitchFamily="18" charset="0"/>
                <a:cs typeface="Aparajita" panose="02020603050405020304" pitchFamily="18" charset="0"/>
              </a:rPr>
              <a:t>Adagrasib</a:t>
            </a:r>
          </a:p>
          <a:p>
            <a:pPr lvl="1">
              <a:lnSpc>
                <a:spcPct val="200000"/>
              </a:lnSpc>
            </a:pPr>
            <a:r>
              <a:rPr lang="en-US" dirty="0">
                <a:solidFill>
                  <a:srgbClr val="082E6E"/>
                </a:solidFill>
                <a:latin typeface="Aparajita" panose="02020603050405020304" pitchFamily="18" charset="0"/>
                <a:cs typeface="Aparajita" panose="02020603050405020304" pitchFamily="18" charset="0"/>
              </a:rPr>
              <a:t>Sotorasib</a:t>
            </a:r>
          </a:p>
          <a:p>
            <a:pPr>
              <a:lnSpc>
                <a:spcPct val="200000"/>
              </a:lnSpc>
            </a:pPr>
            <a:r>
              <a:rPr lang="en-US" dirty="0">
                <a:solidFill>
                  <a:srgbClr val="082E6E"/>
                </a:solidFill>
                <a:latin typeface="Aparajita" panose="02020603050405020304" pitchFamily="18" charset="0"/>
                <a:cs typeface="Aparajita" panose="02020603050405020304" pitchFamily="18" charset="0"/>
              </a:rPr>
              <a:t>Input file is an enamine library</a:t>
            </a:r>
          </a:p>
          <a:p>
            <a:pPr>
              <a:lnSpc>
                <a:spcPct val="200000"/>
              </a:lnSpc>
            </a:pPr>
            <a:endParaRPr lang="en-US" dirty="0">
              <a:solidFill>
                <a:srgbClr val="082E6E"/>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16929997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ppt_x"/>
                                          </p:val>
                                        </p:tav>
                                        <p:tav tm="100000">
                                          <p:val>
                                            <p:strVal val="#ppt_x"/>
                                          </p:val>
                                        </p:tav>
                                      </p:tavLst>
                                    </p:anim>
                                    <p:anim calcmode="lin" valueType="num">
                                      <p:cBhvr additive="base">
                                        <p:cTn id="3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6">
                                            <p:txEl>
                                              <p:pRg st="0" end="0"/>
                                            </p:txEl>
                                          </p:spTgt>
                                        </p:tgtEl>
                                        <p:attrNameLst>
                                          <p:attrName>style.visibility</p:attrName>
                                        </p:attrNameLst>
                                      </p:cBhvr>
                                      <p:to>
                                        <p:strVal val="visible"/>
                                      </p:to>
                                    </p:set>
                                    <p:anim calcmode="lin" valueType="num">
                                      <p:cBhvr additive="base">
                                        <p:cTn id="37"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6">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6">
                                            <p:txEl>
                                              <p:pRg st="1" end="1"/>
                                            </p:txEl>
                                          </p:spTgt>
                                        </p:tgtEl>
                                        <p:attrNameLst>
                                          <p:attrName>style.visibility</p:attrName>
                                        </p:attrNameLst>
                                      </p:cBhvr>
                                      <p:to>
                                        <p:strVal val="visible"/>
                                      </p:to>
                                    </p:set>
                                    <p:anim calcmode="lin" valueType="num">
                                      <p:cBhvr additive="base">
                                        <p:cTn id="41" dur="500" fill="hold"/>
                                        <p:tgtEl>
                                          <p:spTgt spid="36">
                                            <p:txEl>
                                              <p:pRg st="1" end="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6">
                                            <p:txEl>
                                              <p:pRg st="1" end="1"/>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6">
                                            <p:txEl>
                                              <p:pRg st="2" end="2"/>
                                            </p:txEl>
                                          </p:spTgt>
                                        </p:tgtEl>
                                        <p:attrNameLst>
                                          <p:attrName>style.visibility</p:attrName>
                                        </p:attrNameLst>
                                      </p:cBhvr>
                                      <p:to>
                                        <p:strVal val="visible"/>
                                      </p:to>
                                    </p:set>
                                    <p:anim calcmode="lin" valueType="num">
                                      <p:cBhvr additive="base">
                                        <p:cTn id="45" dur="500" fill="hold"/>
                                        <p:tgtEl>
                                          <p:spTgt spid="36">
                                            <p:txEl>
                                              <p:pRg st="2" end="2"/>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6">
                                            <p:txEl>
                                              <p:pRg st="3" end="3"/>
                                            </p:txEl>
                                          </p:spTgt>
                                        </p:tgtEl>
                                        <p:attrNameLst>
                                          <p:attrName>style.visibility</p:attrName>
                                        </p:attrNameLst>
                                      </p:cBhvr>
                                      <p:to>
                                        <p:strVal val="visible"/>
                                      </p:to>
                                    </p:set>
                                    <p:anim calcmode="lin" valueType="num">
                                      <p:cBhvr additive="base">
                                        <p:cTn id="51" dur="500" fill="hold"/>
                                        <p:tgtEl>
                                          <p:spTgt spid="36">
                                            <p:txEl>
                                              <p:pRg st="3" end="3"/>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SMILES Representation</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589087"/>
            <a:ext cx="10515600" cy="4903788"/>
          </a:xfrm>
        </p:spPr>
        <p:txBody>
          <a:bodyPr>
            <a:normAutofit/>
          </a:bodyPr>
          <a:lstStyle/>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Text-based notation to represent chemical structures.</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Widely used for communication, storage, and analysis of molecular information.</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SMILES codes used to represent individual fragments of molecules in FBDD</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Canonical vs noncanonical representations</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Used in our current approach</a:t>
            </a:r>
          </a:p>
        </p:txBody>
      </p:sp>
      <p:pic>
        <p:nvPicPr>
          <p:cNvPr id="3" name="Picture 2">
            <a:extLst>
              <a:ext uri="{FF2B5EF4-FFF2-40B4-BE49-F238E27FC236}">
                <a16:creationId xmlns:a16="http://schemas.microsoft.com/office/drawing/2014/main" id="{71399BA9-42BA-D07A-239F-1919A529EF3A}"/>
              </a:ext>
            </a:extLst>
          </p:cNvPr>
          <p:cNvPicPr>
            <a:picLocks noChangeAspect="1"/>
          </p:cNvPicPr>
          <p:nvPr/>
        </p:nvPicPr>
        <p:blipFill>
          <a:blip r:embed="rId3"/>
          <a:stretch>
            <a:fillRect/>
          </a:stretch>
        </p:blipFill>
        <p:spPr>
          <a:xfrm>
            <a:off x="4920343" y="5553572"/>
            <a:ext cx="7108371" cy="629059"/>
          </a:xfrm>
          <a:prstGeom prst="rect">
            <a:avLst/>
          </a:prstGeom>
        </p:spPr>
      </p:pic>
      <p:sp>
        <p:nvSpPr>
          <p:cNvPr id="7" name="TextBox 6">
            <a:extLst>
              <a:ext uri="{FF2B5EF4-FFF2-40B4-BE49-F238E27FC236}">
                <a16:creationId xmlns:a16="http://schemas.microsoft.com/office/drawing/2014/main" id="{88AC800A-5C7D-02E3-5F43-B9719E923DF5}"/>
              </a:ext>
            </a:extLst>
          </p:cNvPr>
          <p:cNvSpPr txBox="1"/>
          <p:nvPr/>
        </p:nvSpPr>
        <p:spPr>
          <a:xfrm>
            <a:off x="5829298" y="6214642"/>
            <a:ext cx="4833257" cy="246221"/>
          </a:xfrm>
          <a:prstGeom prst="rect">
            <a:avLst/>
          </a:prstGeom>
          <a:noFill/>
        </p:spPr>
        <p:txBody>
          <a:bodyPr wrap="square" rtlCol="0">
            <a:spAutoFit/>
          </a:bodyPr>
          <a:lstStyle/>
          <a:p>
            <a:r>
              <a:rPr lang="en-US" sz="1000" dirty="0"/>
              <a:t>https://</a:t>
            </a:r>
            <a:r>
              <a:rPr lang="en-US" sz="1000" dirty="0" err="1"/>
              <a:t>pubchem.ncbi.nlm.nih.gov</a:t>
            </a:r>
            <a:r>
              <a:rPr lang="en-US" sz="1000" dirty="0"/>
              <a:t>/compound/</a:t>
            </a:r>
            <a:r>
              <a:rPr lang="en-US" sz="1000" dirty="0" err="1"/>
              <a:t>Adagrasib#section</a:t>
            </a:r>
            <a:r>
              <a:rPr lang="en-US" sz="1000" dirty="0"/>
              <a:t>=InChI</a:t>
            </a:r>
          </a:p>
        </p:txBody>
      </p:sp>
    </p:spTree>
    <p:extLst>
      <p:ext uri="{BB962C8B-B14F-4D97-AF65-F5344CB8AC3E}">
        <p14:creationId xmlns:p14="http://schemas.microsoft.com/office/powerpoint/2010/main" val="2977764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Drug Defragmentation</a:t>
            </a:r>
          </a:p>
        </p:txBody>
      </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583874"/>
            <a:ext cx="10515600" cy="4990646"/>
          </a:xfrm>
        </p:spPr>
        <p:txBody>
          <a:bodyPr>
            <a:normAutofit/>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Chemical structure for drugs can be defragmented at rotatable single bonds</a:t>
            </a:r>
          </a:p>
          <a:p>
            <a:pPr>
              <a:lnSpc>
                <a:spcPct val="200000"/>
              </a:lnSpc>
            </a:pPr>
            <a:r>
              <a:rPr lang="en-US" dirty="0">
                <a:solidFill>
                  <a:srgbClr val="082E6E"/>
                </a:solidFill>
                <a:latin typeface="Aparajita" panose="02020603050405020304" pitchFamily="18" charset="0"/>
                <a:cs typeface="Aparajita" panose="02020603050405020304" pitchFamily="18" charset="0"/>
              </a:rPr>
              <a:t>Fragmented SMILES representations</a:t>
            </a:r>
          </a:p>
          <a:p>
            <a:pPr>
              <a:lnSpc>
                <a:spcPct val="200000"/>
              </a:lnSpc>
            </a:pPr>
            <a:r>
              <a:rPr lang="en-US" dirty="0">
                <a:solidFill>
                  <a:srgbClr val="082E6E"/>
                </a:solidFill>
                <a:latin typeface="Aparajita" panose="02020603050405020304" pitchFamily="18" charset="0"/>
                <a:cs typeface="Aparajita" panose="02020603050405020304" pitchFamily="18" charset="0"/>
              </a:rPr>
              <a:t>Model to compare the fragmented SMILES</a:t>
            </a:r>
          </a:p>
          <a:p>
            <a:pPr lvl="1">
              <a:lnSpc>
                <a:spcPct val="200000"/>
              </a:lnSpc>
            </a:pPr>
            <a:r>
              <a:rPr lang="en-US" sz="2800" dirty="0">
                <a:solidFill>
                  <a:srgbClr val="082E6E"/>
                </a:solidFill>
                <a:latin typeface="Aparajita" panose="02020603050405020304" pitchFamily="18" charset="0"/>
                <a:cs typeface="Aparajita" panose="02020603050405020304" pitchFamily="18" charset="0"/>
              </a:rPr>
              <a:t>Language based comparison</a:t>
            </a:r>
          </a:p>
          <a:p>
            <a:pPr lvl="1">
              <a:lnSpc>
                <a:spcPct val="200000"/>
              </a:lnSpc>
            </a:pPr>
            <a:r>
              <a:rPr lang="en-US" sz="2800" dirty="0">
                <a:solidFill>
                  <a:srgbClr val="082E6E"/>
                </a:solidFill>
                <a:latin typeface="Aparajita" panose="02020603050405020304" pitchFamily="18" charset="0"/>
                <a:cs typeface="Aparajita" panose="02020603050405020304" pitchFamily="18" charset="0"/>
              </a:rPr>
              <a:t>Chemical comparison</a:t>
            </a:r>
          </a:p>
          <a:p>
            <a:pPr>
              <a:lnSpc>
                <a:spcPct val="200000"/>
              </a:lnSpc>
            </a:pPr>
            <a:endParaRPr lang="en-US" dirty="0">
              <a:solidFill>
                <a:srgbClr val="082E6E"/>
              </a:solidFill>
              <a:latin typeface="Aparajita" panose="02020603050405020304" pitchFamily="18" charset="0"/>
              <a:cs typeface="Aparajita" panose="02020603050405020304" pitchFamily="18" charset="0"/>
            </a:endParaRPr>
          </a:p>
          <a:p>
            <a:pPr>
              <a:lnSpc>
                <a:spcPct val="200000"/>
              </a:lnSpc>
            </a:pPr>
            <a:endParaRPr lang="en-US" dirty="0">
              <a:solidFill>
                <a:srgbClr val="082E6E"/>
              </a:solidFill>
              <a:latin typeface="Aparajita" panose="02020603050405020304" pitchFamily="18" charset="0"/>
              <a:cs typeface="Aparajita" panose="02020603050405020304" pitchFamily="18" charset="0"/>
            </a:endParaRP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4"/>
            <a:stretch>
              <a:fillRect/>
            </a:stretch>
          </p:blipFill>
          <p:spPr>
            <a:xfrm>
              <a:off x="0" y="6010"/>
              <a:ext cx="2578100" cy="685800"/>
            </a:xfrm>
            <a:prstGeom prst="rect">
              <a:avLst/>
            </a:prstGeom>
          </p:spPr>
        </p:pic>
      </p:grpSp>
      <p:pic>
        <p:nvPicPr>
          <p:cNvPr id="9218" name="Picture 2">
            <a:extLst>
              <a:ext uri="{FF2B5EF4-FFF2-40B4-BE49-F238E27FC236}">
                <a16:creationId xmlns:a16="http://schemas.microsoft.com/office/drawing/2014/main" id="{AF4CB3C9-39C1-5BCA-7846-2A66B6BFF7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27670" y="2659386"/>
            <a:ext cx="5026130" cy="3833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50379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Fragment Comparison Model</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Rectangle 2">
            <a:extLst>
              <a:ext uri="{FF2B5EF4-FFF2-40B4-BE49-F238E27FC236}">
                <a16:creationId xmlns:a16="http://schemas.microsoft.com/office/drawing/2014/main" id="{8CEBCFB8-F74C-BF29-63C2-3611FCABA326}"/>
              </a:ext>
            </a:extLst>
          </p:cNvPr>
          <p:cNvSpPr/>
          <p:nvPr/>
        </p:nvSpPr>
        <p:spPr>
          <a:xfrm>
            <a:off x="1270907" y="1828800"/>
            <a:ext cx="9650185" cy="4664075"/>
          </a:xfrm>
          <a:prstGeom prst="rect">
            <a:avLst/>
          </a:prstGeom>
          <a:solidFill>
            <a:schemeClr val="bg1"/>
          </a:solidFill>
          <a:ln w="76200">
            <a:solidFill>
              <a:srgbClr val="082D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67FA57DC-AFFA-F10D-2657-030B26FA3F1B}"/>
              </a:ext>
            </a:extLst>
          </p:cNvPr>
          <p:cNvCxnSpPr>
            <a:stCxn id="3" idx="0"/>
            <a:endCxn id="3" idx="2"/>
          </p:cNvCxnSpPr>
          <p:nvPr/>
        </p:nvCxnSpPr>
        <p:spPr>
          <a:xfrm>
            <a:off x="6096000" y="1828800"/>
            <a:ext cx="0" cy="4664075"/>
          </a:xfrm>
          <a:prstGeom prst="line">
            <a:avLst/>
          </a:prstGeom>
          <a:ln w="76200">
            <a:solidFill>
              <a:srgbClr val="082D6E"/>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31A839A-935F-E1FD-7F68-8A9165446285}"/>
              </a:ext>
            </a:extLst>
          </p:cNvPr>
          <p:cNvCxnSpPr/>
          <p:nvPr/>
        </p:nvCxnSpPr>
        <p:spPr>
          <a:xfrm>
            <a:off x="1289050" y="2465614"/>
            <a:ext cx="9632042" cy="0"/>
          </a:xfrm>
          <a:prstGeom prst="line">
            <a:avLst/>
          </a:prstGeom>
          <a:ln w="76200">
            <a:solidFill>
              <a:srgbClr val="082D6E"/>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4F57A4D-D64D-C0A9-41C1-231F5FBA4F7A}"/>
              </a:ext>
            </a:extLst>
          </p:cNvPr>
          <p:cNvSpPr/>
          <p:nvPr/>
        </p:nvSpPr>
        <p:spPr>
          <a:xfrm>
            <a:off x="1270908" y="1828800"/>
            <a:ext cx="4825092" cy="636814"/>
          </a:xfrm>
          <a:prstGeom prst="rect">
            <a:avLst/>
          </a:prstGeom>
          <a:solidFill>
            <a:srgbClr val="082E6E"/>
          </a:solidFill>
          <a:ln>
            <a:solidFill>
              <a:srgbClr val="082D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Aparajita" panose="02020603050405020304" pitchFamily="18" charset="0"/>
                <a:cs typeface="Aparajita" panose="02020603050405020304" pitchFamily="18" charset="0"/>
              </a:rPr>
              <a:t>Chemical-Based Model</a:t>
            </a:r>
          </a:p>
        </p:txBody>
      </p:sp>
      <p:sp>
        <p:nvSpPr>
          <p:cNvPr id="13" name="Rectangle 12">
            <a:extLst>
              <a:ext uri="{FF2B5EF4-FFF2-40B4-BE49-F238E27FC236}">
                <a16:creationId xmlns:a16="http://schemas.microsoft.com/office/drawing/2014/main" id="{DB823003-BBAD-A2B3-B636-04D94EE5CB6D}"/>
              </a:ext>
            </a:extLst>
          </p:cNvPr>
          <p:cNvSpPr/>
          <p:nvPr/>
        </p:nvSpPr>
        <p:spPr>
          <a:xfrm>
            <a:off x="6114142" y="1828800"/>
            <a:ext cx="4825092" cy="636814"/>
          </a:xfrm>
          <a:prstGeom prst="rect">
            <a:avLst/>
          </a:prstGeom>
          <a:solidFill>
            <a:srgbClr val="082E6E"/>
          </a:solidFill>
          <a:ln>
            <a:solidFill>
              <a:srgbClr val="082D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Aparajita" panose="02020603050405020304" pitchFamily="18" charset="0"/>
                <a:cs typeface="Aparajita" panose="02020603050405020304" pitchFamily="18" charset="0"/>
              </a:rPr>
              <a:t>Language-Based Model</a:t>
            </a:r>
          </a:p>
        </p:txBody>
      </p:sp>
      <p:sp>
        <p:nvSpPr>
          <p:cNvPr id="16" name="TextBox 15">
            <a:extLst>
              <a:ext uri="{FF2B5EF4-FFF2-40B4-BE49-F238E27FC236}">
                <a16:creationId xmlns:a16="http://schemas.microsoft.com/office/drawing/2014/main" id="{5B4365B7-FBBC-408C-92CE-74FC02EEE5F1}"/>
              </a:ext>
            </a:extLst>
          </p:cNvPr>
          <p:cNvSpPr txBox="1"/>
          <p:nvPr/>
        </p:nvSpPr>
        <p:spPr>
          <a:xfrm>
            <a:off x="1289049" y="2551273"/>
            <a:ext cx="4788809" cy="3924151"/>
          </a:xfrm>
          <a:prstGeom prst="rect">
            <a:avLst/>
          </a:prstGeom>
          <a:noFill/>
        </p:spPr>
        <p:txBody>
          <a:bodyPr wrap="square" rtlCol="0">
            <a:spAutoFit/>
          </a:bodyPr>
          <a:lstStyle/>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Direct representation of molecular features and interactions</a:t>
            </a:r>
          </a:p>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Suitable for structure-activity relationship analysis</a:t>
            </a:r>
          </a:p>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Different Approaches:</a:t>
            </a:r>
          </a:p>
          <a:p>
            <a:pPr marL="800100" lvl="1" indent="-342900">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Pharmacophore Modelling</a:t>
            </a:r>
          </a:p>
          <a:p>
            <a:pPr marL="800100" lvl="1" indent="-342900">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Fingerprinting</a:t>
            </a:r>
          </a:p>
        </p:txBody>
      </p:sp>
      <p:sp>
        <p:nvSpPr>
          <p:cNvPr id="17" name="TextBox 16">
            <a:extLst>
              <a:ext uri="{FF2B5EF4-FFF2-40B4-BE49-F238E27FC236}">
                <a16:creationId xmlns:a16="http://schemas.microsoft.com/office/drawing/2014/main" id="{CD09D5F1-C16B-927F-FDE0-81810A63BE6C}"/>
              </a:ext>
            </a:extLst>
          </p:cNvPr>
          <p:cNvSpPr txBox="1"/>
          <p:nvPr/>
        </p:nvSpPr>
        <p:spPr>
          <a:xfrm>
            <a:off x="6132283" y="2568724"/>
            <a:ext cx="4788809" cy="3924151"/>
          </a:xfrm>
          <a:prstGeom prst="rect">
            <a:avLst/>
          </a:prstGeom>
          <a:noFill/>
        </p:spPr>
        <p:txBody>
          <a:bodyPr wrap="square" rtlCol="0">
            <a:spAutoFit/>
          </a:bodyPr>
          <a:lstStyle/>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Enables text-based similarity comparisons</a:t>
            </a:r>
          </a:p>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Supports computational analysis using natural language processing</a:t>
            </a:r>
          </a:p>
          <a:p>
            <a:pPr marL="342900" indent="-342900" algn="l">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Different Approaches:</a:t>
            </a:r>
          </a:p>
          <a:p>
            <a:pPr marL="800100" lvl="1" indent="-342900">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SMILES Encoding</a:t>
            </a:r>
          </a:p>
          <a:p>
            <a:pPr marL="800100" lvl="1" indent="-342900">
              <a:lnSpc>
                <a:spcPct val="150000"/>
              </a:lnSpc>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International Chemical Identifier (</a:t>
            </a:r>
            <a:r>
              <a:rPr lang="en-US" sz="2400" dirty="0" err="1">
                <a:solidFill>
                  <a:srgbClr val="082E6E"/>
                </a:solidFill>
                <a:latin typeface="Aparajita" panose="02020603050405020304" pitchFamily="18" charset="0"/>
                <a:cs typeface="Aparajita" panose="02020603050405020304" pitchFamily="18" charset="0"/>
              </a:rPr>
              <a:t>InChl</a:t>
            </a:r>
            <a:r>
              <a:rPr lang="en-US" sz="2400" dirty="0">
                <a:solidFill>
                  <a:srgbClr val="082E6E"/>
                </a:solidFill>
                <a:latin typeface="Aparajita" panose="02020603050405020304" pitchFamily="18" charset="0"/>
                <a:cs typeface="Aparajita" panose="02020603050405020304" pitchFamily="18" charset="0"/>
              </a:rPr>
              <a:t>)</a:t>
            </a:r>
          </a:p>
        </p:txBody>
      </p:sp>
    </p:spTree>
    <p:extLst>
      <p:ext uri="{BB962C8B-B14F-4D97-AF65-F5344CB8AC3E}">
        <p14:creationId xmlns:p14="http://schemas.microsoft.com/office/powerpoint/2010/main" val="40669448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a:xfrm>
            <a:off x="1" y="365125"/>
            <a:ext cx="12153898" cy="1325563"/>
          </a:xfrm>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Similarity Score Between Drug &amp; Fragment Libraries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861458"/>
            <a:ext cx="10515600" cy="4833256"/>
          </a:xfrm>
        </p:spPr>
        <p:txBody>
          <a:bodyPr/>
          <a:lstStyle/>
          <a:p>
            <a:pPr algn="l">
              <a:lnSpc>
                <a:spcPct val="200000"/>
              </a:lnSpc>
              <a:buFont typeface="Arial" panose="020B0604020202020204" pitchFamily="34" charset="0"/>
              <a:buChar char="•"/>
            </a:pPr>
            <a:endParaRPr lang="en-US" dirty="0">
              <a:solidFill>
                <a:srgbClr val="082E6E"/>
              </a:solidFill>
              <a:latin typeface="Aparajita" panose="02020603050405020304" pitchFamily="18" charset="0"/>
              <a:cs typeface="Aparajita" panose="02020603050405020304" pitchFamily="18" charset="0"/>
            </a:endParaRP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The Tanimoto Index is a widely used metric to quantify similarity between molecules.</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It's particularly useful in fragment-based drug discovery and virtual screening.</a:t>
            </a:r>
          </a:p>
          <a:p>
            <a:pPr algn="l">
              <a:lnSpc>
                <a:spcPct val="200000"/>
              </a:lnSpc>
              <a:buFont typeface="Arial" panose="020B0604020202020204" pitchFamily="34" charset="0"/>
              <a:buChar char="•"/>
            </a:pPr>
            <a:endParaRPr lang="en-US" dirty="0">
              <a:solidFill>
                <a:srgbClr val="082E6E"/>
              </a:solidFill>
              <a:latin typeface="Aparajita" panose="02020603050405020304" pitchFamily="18" charset="0"/>
              <a:cs typeface="Aparajita" panose="02020603050405020304" pitchFamily="18" charset="0"/>
            </a:endParaRPr>
          </a:p>
          <a:p>
            <a:pPr>
              <a:lnSpc>
                <a:spcPct val="200000"/>
              </a:lnSpc>
            </a:pPr>
            <a:endParaRPr lang="en-US" dirty="0"/>
          </a:p>
        </p:txBody>
      </p:sp>
      <p:sp>
        <p:nvSpPr>
          <p:cNvPr id="3" name="Rounded Rectangle 2">
            <a:extLst>
              <a:ext uri="{FF2B5EF4-FFF2-40B4-BE49-F238E27FC236}">
                <a16:creationId xmlns:a16="http://schemas.microsoft.com/office/drawing/2014/main" id="{AFB2389C-5AFD-0E7A-1789-E0160C33BAC5}"/>
              </a:ext>
            </a:extLst>
          </p:cNvPr>
          <p:cNvSpPr/>
          <p:nvPr/>
        </p:nvSpPr>
        <p:spPr>
          <a:xfrm>
            <a:off x="438150" y="1804990"/>
            <a:ext cx="11315700"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latin typeface="Aparajita" panose="02020603050405020304" pitchFamily="18" charset="0"/>
                <a:cs typeface="Aparajita" panose="02020603050405020304" pitchFamily="18" charset="0"/>
              </a:rPr>
              <a:t>Tanimoto Index (Jaccard Coefficient) = Number of Common Features/Total Number of Features</a:t>
            </a:r>
          </a:p>
        </p:txBody>
      </p:sp>
      <p:sp>
        <p:nvSpPr>
          <p:cNvPr id="7" name="Rounded Rectangle 6">
            <a:extLst>
              <a:ext uri="{FF2B5EF4-FFF2-40B4-BE49-F238E27FC236}">
                <a16:creationId xmlns:a16="http://schemas.microsoft.com/office/drawing/2014/main" id="{027812B6-22B8-CA09-71EB-C510A12CEAB8}"/>
              </a:ext>
            </a:extLst>
          </p:cNvPr>
          <p:cNvSpPr/>
          <p:nvPr/>
        </p:nvSpPr>
        <p:spPr>
          <a:xfrm>
            <a:off x="70757" y="4849586"/>
            <a:ext cx="3759036" cy="1845128"/>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Aparajita" panose="02020603050405020304" pitchFamily="18" charset="0"/>
                <a:cs typeface="Aparajita" panose="02020603050405020304" pitchFamily="18" charset="0"/>
              </a:rPr>
              <a:t>Step 1: Generate Fingerprints</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Convert molecular structure into fingerprint</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Identify features like functional groups, atoms, and bonds</a:t>
            </a:r>
          </a:p>
        </p:txBody>
      </p:sp>
      <p:sp>
        <p:nvSpPr>
          <p:cNvPr id="8" name="Rounded Rectangle 7">
            <a:extLst>
              <a:ext uri="{FF2B5EF4-FFF2-40B4-BE49-F238E27FC236}">
                <a16:creationId xmlns:a16="http://schemas.microsoft.com/office/drawing/2014/main" id="{91193F15-175A-24F7-F01C-02E52BE92B73}"/>
              </a:ext>
            </a:extLst>
          </p:cNvPr>
          <p:cNvSpPr/>
          <p:nvPr/>
        </p:nvSpPr>
        <p:spPr>
          <a:xfrm>
            <a:off x="4216482" y="4849586"/>
            <a:ext cx="3759036" cy="1845128"/>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Aparajita" panose="02020603050405020304" pitchFamily="18" charset="0"/>
                <a:cs typeface="Aparajita" panose="02020603050405020304" pitchFamily="18" charset="0"/>
              </a:rPr>
              <a:t>Step 2: Calculate Similarity</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Count the number of common features between molecules</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Count the total number of features in both molecules</a:t>
            </a:r>
          </a:p>
        </p:txBody>
      </p:sp>
      <p:sp>
        <p:nvSpPr>
          <p:cNvPr id="10" name="Rounded Rectangle 9">
            <a:extLst>
              <a:ext uri="{FF2B5EF4-FFF2-40B4-BE49-F238E27FC236}">
                <a16:creationId xmlns:a16="http://schemas.microsoft.com/office/drawing/2014/main" id="{2B75BB87-D684-36CC-D99C-EE6B46805DDF}"/>
              </a:ext>
            </a:extLst>
          </p:cNvPr>
          <p:cNvSpPr/>
          <p:nvPr/>
        </p:nvSpPr>
        <p:spPr>
          <a:xfrm>
            <a:off x="8362207" y="4849586"/>
            <a:ext cx="3759036" cy="1845128"/>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Aparajita" panose="02020603050405020304" pitchFamily="18" charset="0"/>
                <a:cs typeface="Aparajita" panose="02020603050405020304" pitchFamily="18" charset="0"/>
              </a:rPr>
              <a:t>Step 3: Apply Formula</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Divide the number of common features by total features</a:t>
            </a:r>
          </a:p>
          <a:p>
            <a:pPr marL="342900" indent="-342900">
              <a:buFont typeface="Arial" panose="020B0604020202020204" pitchFamily="34" charset="0"/>
              <a:buChar char="•"/>
            </a:pPr>
            <a:r>
              <a:rPr lang="en-US" sz="2000" dirty="0">
                <a:latin typeface="Aparajita" panose="02020603050405020304" pitchFamily="18" charset="0"/>
                <a:cs typeface="Aparajita" panose="02020603050405020304" pitchFamily="18" charset="0"/>
              </a:rPr>
              <a:t>Obtain Tanimoto index 0 – 1,  0 = no similarity, 1 = complete similarity</a:t>
            </a:r>
          </a:p>
        </p:txBody>
      </p:sp>
    </p:spTree>
    <p:extLst>
      <p:ext uri="{BB962C8B-B14F-4D97-AF65-F5344CB8AC3E}">
        <p14:creationId xmlns:p14="http://schemas.microsoft.com/office/powerpoint/2010/main" val="22582335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 calcmode="lin" valueType="num">
                                      <p:cBhvr additive="base">
                                        <p:cTn id="13"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 calcmode="lin" valueType="num">
                                      <p:cBhvr additive="base">
                                        <p:cTn id="19"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ppt_x"/>
                                          </p:val>
                                        </p:tav>
                                        <p:tav tm="100000">
                                          <p:val>
                                            <p:strVal val="#ppt_x"/>
                                          </p:val>
                                        </p:tav>
                                      </p:tavLst>
                                    </p:anim>
                                    <p:anim calcmode="lin" valueType="num">
                                      <p:cBhvr additive="base">
                                        <p:cTn id="3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3" grpId="0" animBg="1"/>
      <p:bldP spid="7" grpId="0" animBg="1"/>
      <p:bldP spid="8" grpId="0" animBg="1"/>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1C866-C869-F339-5920-E2A15DAFFDDB}"/>
              </a:ext>
            </a:extLst>
          </p:cNvPr>
          <p:cNvSpPr>
            <a:spLocks noGrp="1"/>
          </p:cNvSpPr>
          <p:nvPr>
            <p:ph type="title"/>
          </p:nvPr>
        </p:nvSpPr>
        <p:spPr/>
        <p:txBody>
          <a:bodyPr/>
          <a:lstStyle/>
          <a:p>
            <a:r>
              <a:rPr lang="en-US" dirty="0"/>
              <a:t>Tanimoto Picture</a:t>
            </a:r>
          </a:p>
        </p:txBody>
      </p:sp>
      <p:pic>
        <p:nvPicPr>
          <p:cNvPr id="27650" name="Picture 2">
            <a:extLst>
              <a:ext uri="{FF2B5EF4-FFF2-40B4-BE49-F238E27FC236}">
                <a16:creationId xmlns:a16="http://schemas.microsoft.com/office/drawing/2014/main" id="{A3C0159F-B119-60A3-C50F-3231AA8AF8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3495" y="1690688"/>
            <a:ext cx="7425009" cy="4212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1277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a:xfrm>
            <a:off x="1" y="365125"/>
            <a:ext cx="12153898" cy="1325563"/>
          </a:xfrm>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My Work Highlights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Rounded Rectangle 2">
            <a:extLst>
              <a:ext uri="{FF2B5EF4-FFF2-40B4-BE49-F238E27FC236}">
                <a16:creationId xmlns:a16="http://schemas.microsoft.com/office/drawing/2014/main" id="{AFB2389C-5AFD-0E7A-1789-E0160C33BAC5}"/>
              </a:ext>
            </a:extLst>
          </p:cNvPr>
          <p:cNvSpPr/>
          <p:nvPr/>
        </p:nvSpPr>
        <p:spPr>
          <a:xfrm>
            <a:off x="438150" y="1804990"/>
            <a:ext cx="11315700"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Automation of Tanimoto Index extraction for over 640 molecules</a:t>
            </a:r>
          </a:p>
        </p:txBody>
      </p:sp>
      <p:pic>
        <p:nvPicPr>
          <p:cNvPr id="13" name="Picture 12">
            <a:extLst>
              <a:ext uri="{FF2B5EF4-FFF2-40B4-BE49-F238E27FC236}">
                <a16:creationId xmlns:a16="http://schemas.microsoft.com/office/drawing/2014/main" id="{785BA6A3-9F3A-4E5E-44FF-6926B0ADE92C}"/>
              </a:ext>
            </a:extLst>
          </p:cNvPr>
          <p:cNvPicPr>
            <a:picLocks noChangeAspect="1"/>
          </p:cNvPicPr>
          <p:nvPr/>
        </p:nvPicPr>
        <p:blipFill rotWithShape="1">
          <a:blip r:embed="rId3"/>
          <a:srcRect r="1882"/>
          <a:stretch/>
        </p:blipFill>
        <p:spPr>
          <a:xfrm>
            <a:off x="82548" y="2996978"/>
            <a:ext cx="12026904" cy="3495897"/>
          </a:xfrm>
          <a:prstGeom prst="rect">
            <a:avLst/>
          </a:prstGeom>
        </p:spPr>
      </p:pic>
    </p:spTree>
    <p:extLst>
      <p:ext uri="{BB962C8B-B14F-4D97-AF65-F5344CB8AC3E}">
        <p14:creationId xmlns:p14="http://schemas.microsoft.com/office/powerpoint/2010/main" val="42178703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a:xfrm>
            <a:off x="1" y="365125"/>
            <a:ext cx="12153898" cy="1325563"/>
          </a:xfrm>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My Work Highlights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Rounded Rectangle 2">
            <a:extLst>
              <a:ext uri="{FF2B5EF4-FFF2-40B4-BE49-F238E27FC236}">
                <a16:creationId xmlns:a16="http://schemas.microsoft.com/office/drawing/2014/main" id="{AFB2389C-5AFD-0E7A-1789-E0160C33BAC5}"/>
              </a:ext>
            </a:extLst>
          </p:cNvPr>
          <p:cNvSpPr/>
          <p:nvPr/>
        </p:nvSpPr>
        <p:spPr>
          <a:xfrm>
            <a:off x="438150" y="1804990"/>
            <a:ext cx="11315700"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Automation of Tanimoto Index extraction for over 640 molecules</a:t>
            </a:r>
          </a:p>
        </p:txBody>
      </p:sp>
      <p:sp>
        <p:nvSpPr>
          <p:cNvPr id="7" name="Rounded Rectangle 6">
            <a:extLst>
              <a:ext uri="{FF2B5EF4-FFF2-40B4-BE49-F238E27FC236}">
                <a16:creationId xmlns:a16="http://schemas.microsoft.com/office/drawing/2014/main" id="{D9854C81-F4E4-C7F7-5372-218A707D21D1}"/>
              </a:ext>
            </a:extLst>
          </p:cNvPr>
          <p:cNvSpPr/>
          <p:nvPr/>
        </p:nvSpPr>
        <p:spPr>
          <a:xfrm>
            <a:off x="438150" y="3231020"/>
            <a:ext cx="5385708"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Combining Tanimoto Indices + SwissADME Descriptors into single file</a:t>
            </a:r>
          </a:p>
        </p:txBody>
      </p:sp>
      <p:pic>
        <p:nvPicPr>
          <p:cNvPr id="8" name="Picture 7">
            <a:extLst>
              <a:ext uri="{FF2B5EF4-FFF2-40B4-BE49-F238E27FC236}">
                <a16:creationId xmlns:a16="http://schemas.microsoft.com/office/drawing/2014/main" id="{C5A511B0-E75C-5BA3-A092-760C2084D83B}"/>
              </a:ext>
            </a:extLst>
          </p:cNvPr>
          <p:cNvPicPr>
            <a:picLocks noChangeAspect="1"/>
          </p:cNvPicPr>
          <p:nvPr/>
        </p:nvPicPr>
        <p:blipFill>
          <a:blip r:embed="rId3"/>
          <a:stretch>
            <a:fillRect/>
          </a:stretch>
        </p:blipFill>
        <p:spPr>
          <a:xfrm>
            <a:off x="6368143" y="2996978"/>
            <a:ext cx="5241472" cy="3654234"/>
          </a:xfrm>
          <a:prstGeom prst="rect">
            <a:avLst/>
          </a:prstGeom>
        </p:spPr>
      </p:pic>
    </p:spTree>
    <p:extLst>
      <p:ext uri="{BB962C8B-B14F-4D97-AF65-F5344CB8AC3E}">
        <p14:creationId xmlns:p14="http://schemas.microsoft.com/office/powerpoint/2010/main" val="4104957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a:xfrm>
            <a:off x="1" y="365125"/>
            <a:ext cx="12153898" cy="1325563"/>
          </a:xfrm>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My Work Highlights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Rounded Rectangle 2">
            <a:extLst>
              <a:ext uri="{FF2B5EF4-FFF2-40B4-BE49-F238E27FC236}">
                <a16:creationId xmlns:a16="http://schemas.microsoft.com/office/drawing/2014/main" id="{AFB2389C-5AFD-0E7A-1789-E0160C33BAC5}"/>
              </a:ext>
            </a:extLst>
          </p:cNvPr>
          <p:cNvSpPr/>
          <p:nvPr/>
        </p:nvSpPr>
        <p:spPr>
          <a:xfrm>
            <a:off x="438150" y="1804990"/>
            <a:ext cx="11315700"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Automation of Tanimoto Index extraction for over 640 molecules</a:t>
            </a:r>
          </a:p>
        </p:txBody>
      </p:sp>
      <p:sp>
        <p:nvSpPr>
          <p:cNvPr id="7" name="Rounded Rectangle 6">
            <a:extLst>
              <a:ext uri="{FF2B5EF4-FFF2-40B4-BE49-F238E27FC236}">
                <a16:creationId xmlns:a16="http://schemas.microsoft.com/office/drawing/2014/main" id="{D9854C81-F4E4-C7F7-5372-218A707D21D1}"/>
              </a:ext>
            </a:extLst>
          </p:cNvPr>
          <p:cNvSpPr/>
          <p:nvPr/>
        </p:nvSpPr>
        <p:spPr>
          <a:xfrm>
            <a:off x="438150" y="3231020"/>
            <a:ext cx="5374821"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Combining Tanimoto Indices + SwissADME Descriptors into single file</a:t>
            </a:r>
          </a:p>
        </p:txBody>
      </p:sp>
      <p:sp>
        <p:nvSpPr>
          <p:cNvPr id="9" name="Rounded Rectangle 8">
            <a:extLst>
              <a:ext uri="{FF2B5EF4-FFF2-40B4-BE49-F238E27FC236}">
                <a16:creationId xmlns:a16="http://schemas.microsoft.com/office/drawing/2014/main" id="{AE03DD80-FDC2-3C54-5057-66499AEA1578}"/>
              </a:ext>
            </a:extLst>
          </p:cNvPr>
          <p:cNvSpPr/>
          <p:nvPr/>
        </p:nvSpPr>
        <p:spPr>
          <a:xfrm>
            <a:off x="6359978" y="3231020"/>
            <a:ext cx="5374821" cy="1077686"/>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Automatically generating chemical images of the molecules in library</a:t>
            </a:r>
          </a:p>
        </p:txBody>
      </p:sp>
      <p:pic>
        <p:nvPicPr>
          <p:cNvPr id="10" name="Picture 6">
            <a:extLst>
              <a:ext uri="{FF2B5EF4-FFF2-40B4-BE49-F238E27FC236}">
                <a16:creationId xmlns:a16="http://schemas.microsoft.com/office/drawing/2014/main" id="{8EEFB4A3-AADC-81B6-1903-DE9718E1E2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59" b="16445"/>
          <a:stretch/>
        </p:blipFill>
        <p:spPr bwMode="auto">
          <a:xfrm flipH="1">
            <a:off x="3784198" y="4374022"/>
            <a:ext cx="4324250" cy="2465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71603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About Me</a:t>
            </a:r>
          </a:p>
        </p:txBody>
      </p:sp>
      <p:sp>
        <p:nvSpPr>
          <p:cNvPr id="3" name="Content Placeholder 2">
            <a:extLst>
              <a:ext uri="{FF2B5EF4-FFF2-40B4-BE49-F238E27FC236}">
                <a16:creationId xmlns:a16="http://schemas.microsoft.com/office/drawing/2014/main" id="{4A8D4944-D96D-1FBB-7BA0-240433E329A6}"/>
              </a:ext>
            </a:extLst>
          </p:cNvPr>
          <p:cNvSpPr>
            <a:spLocks noGrp="1"/>
          </p:cNvSpPr>
          <p:nvPr>
            <p:ph idx="1"/>
          </p:nvPr>
        </p:nvSpPr>
        <p:spPr>
          <a:xfrm>
            <a:off x="650789" y="1558088"/>
            <a:ext cx="7859931" cy="5822426"/>
          </a:xfrm>
        </p:spPr>
        <p:txBody>
          <a:bodyPr>
            <a:normAutofit/>
          </a:bodyPr>
          <a:lstStyle/>
          <a:p>
            <a:pPr>
              <a:lnSpc>
                <a:spcPct val="200000"/>
              </a:lnSpc>
            </a:pPr>
            <a:r>
              <a:rPr lang="en-US" sz="3000" dirty="0">
                <a:solidFill>
                  <a:srgbClr val="082E6E"/>
                </a:solidFill>
                <a:latin typeface="Aparajita" panose="02020603050405020304" pitchFamily="18" charset="0"/>
                <a:cs typeface="Aparajita" panose="02020603050405020304" pitchFamily="18" charset="0"/>
              </a:rPr>
              <a:t>Rising 11</a:t>
            </a:r>
            <a:r>
              <a:rPr lang="en-US" sz="3000" baseline="30000" dirty="0">
                <a:solidFill>
                  <a:srgbClr val="082E6E"/>
                </a:solidFill>
                <a:latin typeface="Aparajita" panose="02020603050405020304" pitchFamily="18" charset="0"/>
                <a:cs typeface="Aparajita" panose="02020603050405020304" pitchFamily="18" charset="0"/>
              </a:rPr>
              <a:t>th</a:t>
            </a:r>
            <a:r>
              <a:rPr lang="en-US" sz="3000" dirty="0">
                <a:solidFill>
                  <a:srgbClr val="082E6E"/>
                </a:solidFill>
                <a:latin typeface="Aparajita" panose="02020603050405020304" pitchFamily="18" charset="0"/>
                <a:cs typeface="Aparajita" panose="02020603050405020304" pitchFamily="18" charset="0"/>
              </a:rPr>
              <a:t> grader at Thomas Jefferson High School for Science and Technology</a:t>
            </a:r>
          </a:p>
          <a:p>
            <a:pPr>
              <a:lnSpc>
                <a:spcPct val="200000"/>
              </a:lnSpc>
            </a:pPr>
            <a:r>
              <a:rPr lang="en-US" dirty="0">
                <a:solidFill>
                  <a:srgbClr val="082E6E"/>
                </a:solidFill>
                <a:latin typeface="Aparajita" panose="02020603050405020304" pitchFamily="18" charset="0"/>
                <a:cs typeface="Aparajita" panose="02020603050405020304" pitchFamily="18" charset="0"/>
              </a:rPr>
              <a:t>Passionate about interdisciplinary fields of medicine, biomedical engineering, and Artificial Intelligence</a:t>
            </a:r>
          </a:p>
          <a:p>
            <a:pPr>
              <a:lnSpc>
                <a:spcPct val="200000"/>
              </a:lnSpc>
            </a:pPr>
            <a:r>
              <a:rPr lang="en-US" dirty="0">
                <a:solidFill>
                  <a:srgbClr val="082E6E"/>
                </a:solidFill>
                <a:latin typeface="Aparajita" panose="02020603050405020304" pitchFamily="18" charset="0"/>
                <a:cs typeface="Aparajita" panose="02020603050405020304" pitchFamily="18" charset="0"/>
              </a:rPr>
              <a:t>Public speaker and STEM advocate for women’s empowerment</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pic>
        <p:nvPicPr>
          <p:cNvPr id="8" name="Picture 7">
            <a:extLst>
              <a:ext uri="{FF2B5EF4-FFF2-40B4-BE49-F238E27FC236}">
                <a16:creationId xmlns:a16="http://schemas.microsoft.com/office/drawing/2014/main" id="{06A698C6-C2A0-B4DA-6A56-B3C0AD3B3CC5}"/>
              </a:ext>
            </a:extLst>
          </p:cNvPr>
          <p:cNvPicPr>
            <a:picLocks noChangeAspect="1"/>
          </p:cNvPicPr>
          <p:nvPr/>
        </p:nvPicPr>
        <p:blipFill>
          <a:blip r:embed="rId4"/>
          <a:stretch>
            <a:fillRect/>
          </a:stretch>
        </p:blipFill>
        <p:spPr>
          <a:xfrm>
            <a:off x="8929820" y="1290411"/>
            <a:ext cx="2423980" cy="3586389"/>
          </a:xfrm>
          <a:prstGeom prst="rect">
            <a:avLst/>
          </a:prstGeom>
        </p:spPr>
      </p:pic>
      <p:sp>
        <p:nvSpPr>
          <p:cNvPr id="9" name="Content Placeholder 2">
            <a:extLst>
              <a:ext uri="{FF2B5EF4-FFF2-40B4-BE49-F238E27FC236}">
                <a16:creationId xmlns:a16="http://schemas.microsoft.com/office/drawing/2014/main" id="{B398C767-42FA-A45B-2295-CEBB94B1F130}"/>
              </a:ext>
            </a:extLst>
          </p:cNvPr>
          <p:cNvSpPr txBox="1">
            <a:spLocks/>
          </p:cNvSpPr>
          <p:nvPr/>
        </p:nvSpPr>
        <p:spPr>
          <a:xfrm>
            <a:off x="8203182" y="6135531"/>
            <a:ext cx="7413968" cy="52959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None/>
            </a:pPr>
            <a:endParaRPr lang="en-US" dirty="0">
              <a:solidFill>
                <a:srgbClr val="082E6E"/>
              </a:solidFill>
              <a:latin typeface="Aparajita" panose="02020603050405020304" pitchFamily="18" charset="0"/>
              <a:cs typeface="Aparajita" panose="02020603050405020304" pitchFamily="18" charset="0"/>
            </a:endParaRPr>
          </a:p>
        </p:txBody>
      </p:sp>
      <p:pic>
        <p:nvPicPr>
          <p:cNvPr id="10" name="Picture 9">
            <a:extLst>
              <a:ext uri="{FF2B5EF4-FFF2-40B4-BE49-F238E27FC236}">
                <a16:creationId xmlns:a16="http://schemas.microsoft.com/office/drawing/2014/main" id="{DACEA523-2657-0C80-1F52-B660C32A5ED3}"/>
              </a:ext>
            </a:extLst>
          </p:cNvPr>
          <p:cNvPicPr>
            <a:picLocks noChangeAspect="1"/>
          </p:cNvPicPr>
          <p:nvPr/>
        </p:nvPicPr>
        <p:blipFill>
          <a:blip r:embed="rId5"/>
          <a:stretch>
            <a:fillRect/>
          </a:stretch>
        </p:blipFill>
        <p:spPr>
          <a:xfrm>
            <a:off x="9113110" y="4876800"/>
            <a:ext cx="2057400" cy="1981200"/>
          </a:xfrm>
          <a:prstGeom prst="rect">
            <a:avLst/>
          </a:prstGeom>
        </p:spPr>
      </p:pic>
    </p:spTree>
    <p:extLst>
      <p:ext uri="{BB962C8B-B14F-4D97-AF65-F5344CB8AC3E}">
        <p14:creationId xmlns:p14="http://schemas.microsoft.com/office/powerpoint/2010/main" val="1962252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Output Data</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pic>
        <p:nvPicPr>
          <p:cNvPr id="14342" name="Picture 6">
            <a:extLst>
              <a:ext uri="{FF2B5EF4-FFF2-40B4-BE49-F238E27FC236}">
                <a16:creationId xmlns:a16="http://schemas.microsoft.com/office/drawing/2014/main" id="{5862736C-E794-A944-98A8-B7651A29B1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7867750" y="1690688"/>
            <a:ext cx="4324250" cy="385879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CCA4599-75B1-34A6-43FB-548A7CAC26BD}"/>
              </a:ext>
            </a:extLst>
          </p:cNvPr>
          <p:cNvPicPr>
            <a:picLocks noChangeAspect="1"/>
          </p:cNvPicPr>
          <p:nvPr/>
        </p:nvPicPr>
        <p:blipFill>
          <a:blip r:embed="rId5"/>
          <a:stretch>
            <a:fillRect/>
          </a:stretch>
        </p:blipFill>
        <p:spPr>
          <a:xfrm>
            <a:off x="179615" y="1632788"/>
            <a:ext cx="7494814" cy="5225212"/>
          </a:xfrm>
          <a:prstGeom prst="rect">
            <a:avLst/>
          </a:prstGeom>
        </p:spPr>
      </p:pic>
    </p:spTree>
    <p:extLst>
      <p:ext uri="{BB962C8B-B14F-4D97-AF65-F5344CB8AC3E}">
        <p14:creationId xmlns:p14="http://schemas.microsoft.com/office/powerpoint/2010/main" val="18662240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Initial Code</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grpSp>
        <p:nvGrpSpPr>
          <p:cNvPr id="14" name="Group 13">
            <a:extLst>
              <a:ext uri="{FF2B5EF4-FFF2-40B4-BE49-F238E27FC236}">
                <a16:creationId xmlns:a16="http://schemas.microsoft.com/office/drawing/2014/main" id="{2E51E6F9-33E7-D855-58F6-2F9F27F1A525}"/>
              </a:ext>
            </a:extLst>
          </p:cNvPr>
          <p:cNvGrpSpPr/>
          <p:nvPr/>
        </p:nvGrpSpPr>
        <p:grpSpPr>
          <a:xfrm>
            <a:off x="130629" y="1755547"/>
            <a:ext cx="11699421" cy="1349151"/>
            <a:chOff x="130629" y="1845130"/>
            <a:chExt cx="11699421" cy="1349151"/>
          </a:xfrm>
        </p:grpSpPr>
        <p:pic>
          <p:nvPicPr>
            <p:cNvPr id="12" name="Picture 11">
              <a:extLst>
                <a:ext uri="{FF2B5EF4-FFF2-40B4-BE49-F238E27FC236}">
                  <a16:creationId xmlns:a16="http://schemas.microsoft.com/office/drawing/2014/main" id="{07CD7FA8-2E00-9610-BFCF-A656E59C33E6}"/>
                </a:ext>
              </a:extLst>
            </p:cNvPr>
            <p:cNvPicPr>
              <a:picLocks noChangeAspect="1"/>
            </p:cNvPicPr>
            <p:nvPr/>
          </p:nvPicPr>
          <p:blipFill>
            <a:blip r:embed="rId4"/>
            <a:stretch>
              <a:fillRect/>
            </a:stretch>
          </p:blipFill>
          <p:spPr>
            <a:xfrm>
              <a:off x="4171950" y="1848081"/>
              <a:ext cx="7658100" cy="1346200"/>
            </a:xfrm>
            <a:prstGeom prst="rect">
              <a:avLst/>
            </a:prstGeom>
          </p:spPr>
        </p:pic>
        <p:sp>
          <p:nvSpPr>
            <p:cNvPr id="13" name="Rounded Rectangle 12">
              <a:extLst>
                <a:ext uri="{FF2B5EF4-FFF2-40B4-BE49-F238E27FC236}">
                  <a16:creationId xmlns:a16="http://schemas.microsoft.com/office/drawing/2014/main" id="{2574E8EC-0DA2-45BD-0F2E-3F7C0C40432A}"/>
                </a:ext>
              </a:extLst>
            </p:cNvPr>
            <p:cNvSpPr/>
            <p:nvPr/>
          </p:nvSpPr>
          <p:spPr>
            <a:xfrm>
              <a:off x="130629" y="1845130"/>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Indigo Library</a:t>
              </a:r>
            </a:p>
          </p:txBody>
        </p:sp>
      </p:grpSp>
      <p:grpSp>
        <p:nvGrpSpPr>
          <p:cNvPr id="17" name="Group 16">
            <a:extLst>
              <a:ext uri="{FF2B5EF4-FFF2-40B4-BE49-F238E27FC236}">
                <a16:creationId xmlns:a16="http://schemas.microsoft.com/office/drawing/2014/main" id="{3C37A9D3-A451-D937-9703-35B58D8B4886}"/>
              </a:ext>
            </a:extLst>
          </p:cNvPr>
          <p:cNvGrpSpPr/>
          <p:nvPr/>
        </p:nvGrpSpPr>
        <p:grpSpPr>
          <a:xfrm>
            <a:off x="130629" y="3429000"/>
            <a:ext cx="11699421" cy="1325564"/>
            <a:chOff x="130629" y="3429001"/>
            <a:chExt cx="11699421" cy="1325564"/>
          </a:xfrm>
        </p:grpSpPr>
        <p:sp>
          <p:nvSpPr>
            <p:cNvPr id="15" name="Rounded Rectangle 14">
              <a:extLst>
                <a:ext uri="{FF2B5EF4-FFF2-40B4-BE49-F238E27FC236}">
                  <a16:creationId xmlns:a16="http://schemas.microsoft.com/office/drawing/2014/main" id="{6D094467-6A94-F166-3CB0-18F17F9AE954}"/>
                </a:ext>
              </a:extLst>
            </p:cNvPr>
            <p:cNvSpPr/>
            <p:nvPr/>
          </p:nvSpPr>
          <p:spPr>
            <a:xfrm>
              <a:off x="130629" y="3429001"/>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Tversky Similarity</a:t>
              </a:r>
            </a:p>
          </p:txBody>
        </p:sp>
        <p:pic>
          <p:nvPicPr>
            <p:cNvPr id="16" name="Picture 15">
              <a:extLst>
                <a:ext uri="{FF2B5EF4-FFF2-40B4-BE49-F238E27FC236}">
                  <a16:creationId xmlns:a16="http://schemas.microsoft.com/office/drawing/2014/main" id="{4F9A012F-DB80-DA56-A54F-1D3A7BF75565}"/>
                </a:ext>
              </a:extLst>
            </p:cNvPr>
            <p:cNvPicPr>
              <a:picLocks noChangeAspect="1"/>
            </p:cNvPicPr>
            <p:nvPr/>
          </p:nvPicPr>
          <p:blipFill>
            <a:blip r:embed="rId5"/>
            <a:stretch>
              <a:fillRect/>
            </a:stretch>
          </p:blipFill>
          <p:spPr>
            <a:xfrm>
              <a:off x="4171950" y="3663720"/>
              <a:ext cx="7658100" cy="751311"/>
            </a:xfrm>
            <a:prstGeom prst="rect">
              <a:avLst/>
            </a:prstGeom>
          </p:spPr>
        </p:pic>
      </p:grpSp>
      <p:grpSp>
        <p:nvGrpSpPr>
          <p:cNvPr id="22" name="Group 21">
            <a:extLst>
              <a:ext uri="{FF2B5EF4-FFF2-40B4-BE49-F238E27FC236}">
                <a16:creationId xmlns:a16="http://schemas.microsoft.com/office/drawing/2014/main" id="{4383B361-9CBA-8F85-808C-9A8195EB2E13}"/>
              </a:ext>
            </a:extLst>
          </p:cNvPr>
          <p:cNvGrpSpPr/>
          <p:nvPr/>
        </p:nvGrpSpPr>
        <p:grpSpPr>
          <a:xfrm>
            <a:off x="130629" y="4974053"/>
            <a:ext cx="11699421" cy="1783006"/>
            <a:chOff x="130629" y="4884470"/>
            <a:chExt cx="11699421" cy="1783006"/>
          </a:xfrm>
        </p:grpSpPr>
        <p:sp>
          <p:nvSpPr>
            <p:cNvPr id="19" name="Rounded Rectangle 18">
              <a:extLst>
                <a:ext uri="{FF2B5EF4-FFF2-40B4-BE49-F238E27FC236}">
                  <a16:creationId xmlns:a16="http://schemas.microsoft.com/office/drawing/2014/main" id="{6BBD7421-320B-3770-F279-27F20BB342AF}"/>
                </a:ext>
              </a:extLst>
            </p:cNvPr>
            <p:cNvSpPr/>
            <p:nvPr/>
          </p:nvSpPr>
          <p:spPr>
            <a:xfrm>
              <a:off x="130629" y="5012872"/>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Python Descriptors</a:t>
              </a:r>
            </a:p>
          </p:txBody>
        </p:sp>
        <p:pic>
          <p:nvPicPr>
            <p:cNvPr id="21" name="Picture 20">
              <a:extLst>
                <a:ext uri="{FF2B5EF4-FFF2-40B4-BE49-F238E27FC236}">
                  <a16:creationId xmlns:a16="http://schemas.microsoft.com/office/drawing/2014/main" id="{AA7E8700-C7C5-195B-100A-E802A8FE8B3F}"/>
                </a:ext>
              </a:extLst>
            </p:cNvPr>
            <p:cNvPicPr>
              <a:picLocks noChangeAspect="1"/>
            </p:cNvPicPr>
            <p:nvPr/>
          </p:nvPicPr>
          <p:blipFill rotWithShape="1">
            <a:blip r:embed="rId6"/>
            <a:srcRect l="1471"/>
            <a:stretch/>
          </p:blipFill>
          <p:spPr>
            <a:xfrm>
              <a:off x="4171950" y="4884470"/>
              <a:ext cx="7658100" cy="1783006"/>
            </a:xfrm>
            <a:prstGeom prst="rect">
              <a:avLst/>
            </a:prstGeom>
          </p:spPr>
        </p:pic>
      </p:grpSp>
    </p:spTree>
    <p:extLst>
      <p:ext uri="{BB962C8B-B14F-4D97-AF65-F5344CB8AC3E}">
        <p14:creationId xmlns:p14="http://schemas.microsoft.com/office/powerpoint/2010/main" val="19594876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Current Code</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13" name="Rounded Rectangle 12">
            <a:extLst>
              <a:ext uri="{FF2B5EF4-FFF2-40B4-BE49-F238E27FC236}">
                <a16:creationId xmlns:a16="http://schemas.microsoft.com/office/drawing/2014/main" id="{2574E8EC-0DA2-45BD-0F2E-3F7C0C40432A}"/>
              </a:ext>
            </a:extLst>
          </p:cNvPr>
          <p:cNvSpPr/>
          <p:nvPr/>
        </p:nvSpPr>
        <p:spPr>
          <a:xfrm>
            <a:off x="130629" y="1755547"/>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err="1">
                <a:solidFill>
                  <a:schemeClr val="bg1"/>
                </a:solidFill>
                <a:latin typeface="Aparajita" panose="02020603050405020304" pitchFamily="18" charset="0"/>
                <a:cs typeface="Aparajita" panose="02020603050405020304" pitchFamily="18" charset="0"/>
              </a:rPr>
              <a:t>Rdkit</a:t>
            </a:r>
            <a:r>
              <a:rPr lang="en-US" sz="4000" dirty="0">
                <a:solidFill>
                  <a:schemeClr val="bg1"/>
                </a:solidFill>
                <a:latin typeface="Aparajita" panose="02020603050405020304" pitchFamily="18" charset="0"/>
                <a:cs typeface="Aparajita" panose="02020603050405020304" pitchFamily="18" charset="0"/>
              </a:rPr>
              <a:t> Library</a:t>
            </a:r>
          </a:p>
        </p:txBody>
      </p:sp>
      <p:sp>
        <p:nvSpPr>
          <p:cNvPr id="15" name="Rounded Rectangle 14">
            <a:extLst>
              <a:ext uri="{FF2B5EF4-FFF2-40B4-BE49-F238E27FC236}">
                <a16:creationId xmlns:a16="http://schemas.microsoft.com/office/drawing/2014/main" id="{6D094467-6A94-F166-3CB0-18F17F9AE954}"/>
              </a:ext>
            </a:extLst>
          </p:cNvPr>
          <p:cNvSpPr/>
          <p:nvPr/>
        </p:nvSpPr>
        <p:spPr>
          <a:xfrm>
            <a:off x="130629" y="3429000"/>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Tanimoto Similarity</a:t>
            </a:r>
          </a:p>
        </p:txBody>
      </p:sp>
      <p:sp>
        <p:nvSpPr>
          <p:cNvPr id="19" name="Rounded Rectangle 18">
            <a:extLst>
              <a:ext uri="{FF2B5EF4-FFF2-40B4-BE49-F238E27FC236}">
                <a16:creationId xmlns:a16="http://schemas.microsoft.com/office/drawing/2014/main" id="{6BBD7421-320B-3770-F279-27F20BB342AF}"/>
              </a:ext>
            </a:extLst>
          </p:cNvPr>
          <p:cNvSpPr/>
          <p:nvPr/>
        </p:nvSpPr>
        <p:spPr>
          <a:xfrm>
            <a:off x="130629" y="5102455"/>
            <a:ext cx="3706586" cy="132556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SwissADME Descriptors</a:t>
            </a:r>
          </a:p>
        </p:txBody>
      </p:sp>
      <p:pic>
        <p:nvPicPr>
          <p:cNvPr id="7" name="Picture 6">
            <a:extLst>
              <a:ext uri="{FF2B5EF4-FFF2-40B4-BE49-F238E27FC236}">
                <a16:creationId xmlns:a16="http://schemas.microsoft.com/office/drawing/2014/main" id="{E27A3B42-DCB0-714A-1357-0BA1F11B73CB}"/>
              </a:ext>
            </a:extLst>
          </p:cNvPr>
          <p:cNvPicPr>
            <a:picLocks noChangeAspect="1"/>
          </p:cNvPicPr>
          <p:nvPr/>
        </p:nvPicPr>
        <p:blipFill rotWithShape="1">
          <a:blip r:embed="rId4"/>
          <a:srcRect r="48890"/>
          <a:stretch/>
        </p:blipFill>
        <p:spPr>
          <a:xfrm>
            <a:off x="4171950" y="5206743"/>
            <a:ext cx="7658100" cy="1116988"/>
          </a:xfrm>
          <a:prstGeom prst="rect">
            <a:avLst/>
          </a:prstGeom>
        </p:spPr>
      </p:pic>
      <p:pic>
        <p:nvPicPr>
          <p:cNvPr id="9" name="Picture 8">
            <a:extLst>
              <a:ext uri="{FF2B5EF4-FFF2-40B4-BE49-F238E27FC236}">
                <a16:creationId xmlns:a16="http://schemas.microsoft.com/office/drawing/2014/main" id="{FA1DE17C-0C73-17E6-A00D-F6A7D9AEED4B}"/>
              </a:ext>
            </a:extLst>
          </p:cNvPr>
          <p:cNvPicPr>
            <a:picLocks noChangeAspect="1"/>
          </p:cNvPicPr>
          <p:nvPr/>
        </p:nvPicPr>
        <p:blipFill>
          <a:blip r:embed="rId5"/>
          <a:stretch>
            <a:fillRect/>
          </a:stretch>
        </p:blipFill>
        <p:spPr>
          <a:xfrm>
            <a:off x="4099444" y="3693470"/>
            <a:ext cx="7730606" cy="691809"/>
          </a:xfrm>
          <a:prstGeom prst="rect">
            <a:avLst/>
          </a:prstGeom>
        </p:spPr>
      </p:pic>
      <p:grpSp>
        <p:nvGrpSpPr>
          <p:cNvPr id="23" name="Group 22">
            <a:extLst>
              <a:ext uri="{FF2B5EF4-FFF2-40B4-BE49-F238E27FC236}">
                <a16:creationId xmlns:a16="http://schemas.microsoft.com/office/drawing/2014/main" id="{BFEF351F-9842-3292-4050-C3DC9DEF45C0}"/>
              </a:ext>
            </a:extLst>
          </p:cNvPr>
          <p:cNvGrpSpPr/>
          <p:nvPr/>
        </p:nvGrpSpPr>
        <p:grpSpPr>
          <a:xfrm>
            <a:off x="4171950" y="1894106"/>
            <a:ext cx="7730606" cy="977899"/>
            <a:chOff x="4171950" y="1894106"/>
            <a:chExt cx="7382851" cy="977899"/>
          </a:xfrm>
        </p:grpSpPr>
        <p:grpSp>
          <p:nvGrpSpPr>
            <p:cNvPr id="18" name="Group 17">
              <a:extLst>
                <a:ext uri="{FF2B5EF4-FFF2-40B4-BE49-F238E27FC236}">
                  <a16:creationId xmlns:a16="http://schemas.microsoft.com/office/drawing/2014/main" id="{436C37A9-87F9-775F-6520-E4F75662096E}"/>
                </a:ext>
              </a:extLst>
            </p:cNvPr>
            <p:cNvGrpSpPr/>
            <p:nvPr/>
          </p:nvGrpSpPr>
          <p:grpSpPr>
            <a:xfrm>
              <a:off x="4171950" y="1894106"/>
              <a:ext cx="7382851" cy="618046"/>
              <a:chOff x="4171950" y="1894106"/>
              <a:chExt cx="7382851" cy="536314"/>
            </a:xfrm>
          </p:grpSpPr>
          <p:pic>
            <p:nvPicPr>
              <p:cNvPr id="8" name="Picture 7">
                <a:extLst>
                  <a:ext uri="{FF2B5EF4-FFF2-40B4-BE49-F238E27FC236}">
                    <a16:creationId xmlns:a16="http://schemas.microsoft.com/office/drawing/2014/main" id="{DB0967A8-B57B-C02B-1A1C-7532561DF3B2}"/>
                  </a:ext>
                </a:extLst>
              </p:cNvPr>
              <p:cNvPicPr>
                <a:picLocks noChangeAspect="1"/>
              </p:cNvPicPr>
              <p:nvPr/>
            </p:nvPicPr>
            <p:blipFill rotWithShape="1">
              <a:blip r:embed="rId6"/>
              <a:srcRect b="56174"/>
              <a:stretch/>
            </p:blipFill>
            <p:spPr>
              <a:xfrm>
                <a:off x="4171950" y="1894106"/>
                <a:ext cx="7059687" cy="536314"/>
              </a:xfrm>
              <a:prstGeom prst="rect">
                <a:avLst/>
              </a:prstGeom>
            </p:spPr>
          </p:pic>
          <p:pic>
            <p:nvPicPr>
              <p:cNvPr id="11" name="Picture 10">
                <a:extLst>
                  <a:ext uri="{FF2B5EF4-FFF2-40B4-BE49-F238E27FC236}">
                    <a16:creationId xmlns:a16="http://schemas.microsoft.com/office/drawing/2014/main" id="{0D39DFE4-08CE-4626-5EFA-D6A3FB5EE74C}"/>
                  </a:ext>
                </a:extLst>
              </p:cNvPr>
              <p:cNvPicPr>
                <a:picLocks noChangeAspect="1"/>
              </p:cNvPicPr>
              <p:nvPr/>
            </p:nvPicPr>
            <p:blipFill>
              <a:blip r:embed="rId7"/>
              <a:stretch>
                <a:fillRect/>
              </a:stretch>
            </p:blipFill>
            <p:spPr>
              <a:xfrm>
                <a:off x="10908473" y="1894106"/>
                <a:ext cx="646328" cy="495518"/>
              </a:xfrm>
              <a:prstGeom prst="rect">
                <a:avLst/>
              </a:prstGeom>
            </p:spPr>
          </p:pic>
        </p:grpSp>
        <p:pic>
          <p:nvPicPr>
            <p:cNvPr id="20" name="Picture 19">
              <a:extLst>
                <a:ext uri="{FF2B5EF4-FFF2-40B4-BE49-F238E27FC236}">
                  <a16:creationId xmlns:a16="http://schemas.microsoft.com/office/drawing/2014/main" id="{36706709-0DB0-EB29-3091-3E93E6BFB640}"/>
                </a:ext>
              </a:extLst>
            </p:cNvPr>
            <p:cNvPicPr>
              <a:picLocks noChangeAspect="1"/>
            </p:cNvPicPr>
            <p:nvPr/>
          </p:nvPicPr>
          <p:blipFill rotWithShape="1">
            <a:blip r:embed="rId6"/>
            <a:srcRect t="64628"/>
            <a:stretch/>
          </p:blipFill>
          <p:spPr>
            <a:xfrm>
              <a:off x="4171950" y="2418328"/>
              <a:ext cx="7382851" cy="453677"/>
            </a:xfrm>
            <a:prstGeom prst="rect">
              <a:avLst/>
            </a:prstGeom>
          </p:spPr>
        </p:pic>
      </p:grpSp>
    </p:spTree>
    <p:extLst>
      <p:ext uri="{BB962C8B-B14F-4D97-AF65-F5344CB8AC3E}">
        <p14:creationId xmlns:p14="http://schemas.microsoft.com/office/powerpoint/2010/main" val="32541730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SwissADME</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408214" y="1401083"/>
            <a:ext cx="5519057" cy="4351338"/>
          </a:xfrm>
        </p:spPr>
        <p:txBody>
          <a:bodyPr>
            <a:noAutofit/>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The web-based tool for predicting the  Absorption, Distribution, Metabolism, Excretion, and Toxicity (ADMET) properties</a:t>
            </a:r>
          </a:p>
          <a:p>
            <a:pPr>
              <a:lnSpc>
                <a:spcPct val="200000"/>
              </a:lnSpc>
            </a:pPr>
            <a:r>
              <a:rPr lang="en-US" dirty="0">
                <a:solidFill>
                  <a:srgbClr val="082E6E"/>
                </a:solidFill>
                <a:latin typeface="Aparajita" panose="02020603050405020304" pitchFamily="18" charset="0"/>
                <a:cs typeface="Aparajita" panose="02020603050405020304" pitchFamily="18" charset="0"/>
              </a:rPr>
              <a:t>Utilizes computational models based on established data.</a:t>
            </a:r>
          </a:p>
          <a:p>
            <a:pPr marL="0" indent="0">
              <a:buNone/>
            </a:pPr>
            <a:endParaRPr lang="en-US" dirty="0">
              <a:solidFill>
                <a:srgbClr val="082E6E"/>
              </a:solidFill>
              <a:latin typeface="Aparajita" panose="02020603050405020304" pitchFamily="18" charset="0"/>
              <a:cs typeface="Aparajita" panose="02020603050405020304" pitchFamily="18" charset="0"/>
            </a:endParaRPr>
          </a:p>
        </p:txBody>
      </p:sp>
      <p:pic>
        <p:nvPicPr>
          <p:cNvPr id="3" name="Picture 5">
            <a:extLst>
              <a:ext uri="{FF2B5EF4-FFF2-40B4-BE49-F238E27FC236}">
                <a16:creationId xmlns:a16="http://schemas.microsoft.com/office/drawing/2014/main" id="{6CF40AE6-0A7D-E48F-0811-97EB5E4B69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7271" y="1576019"/>
            <a:ext cx="6118766" cy="504748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3DAE021-F9AA-A44F-71FE-E01F439782D7}"/>
              </a:ext>
            </a:extLst>
          </p:cNvPr>
          <p:cNvSpPr txBox="1"/>
          <p:nvPr/>
        </p:nvSpPr>
        <p:spPr>
          <a:xfrm>
            <a:off x="7886700" y="6611779"/>
            <a:ext cx="6106886" cy="246221"/>
          </a:xfrm>
          <a:prstGeom prst="rect">
            <a:avLst/>
          </a:prstGeom>
          <a:noFill/>
        </p:spPr>
        <p:txBody>
          <a:bodyPr wrap="square">
            <a:spAutoFit/>
          </a:bodyPr>
          <a:lstStyle/>
          <a:p>
            <a:r>
              <a:rPr lang="en-US" sz="1000" dirty="0"/>
              <a:t>http://</a:t>
            </a:r>
            <a:r>
              <a:rPr lang="en-US" sz="1000" dirty="0" err="1"/>
              <a:t>www.swissadme.ch</a:t>
            </a:r>
            <a:r>
              <a:rPr lang="en-US" sz="1000" dirty="0"/>
              <a:t>/</a:t>
            </a:r>
            <a:r>
              <a:rPr lang="en-US" sz="1000" dirty="0" err="1"/>
              <a:t>index.php</a:t>
            </a:r>
            <a:endParaRPr lang="en-US" sz="1000" dirty="0"/>
          </a:p>
        </p:txBody>
      </p:sp>
    </p:spTree>
    <p:extLst>
      <p:ext uri="{BB962C8B-B14F-4D97-AF65-F5344CB8AC3E}">
        <p14:creationId xmlns:p14="http://schemas.microsoft.com/office/powerpoint/2010/main" val="952804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Machine Learning Model</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3" name="Rounded Rectangle 2">
            <a:extLst>
              <a:ext uri="{FF2B5EF4-FFF2-40B4-BE49-F238E27FC236}">
                <a16:creationId xmlns:a16="http://schemas.microsoft.com/office/drawing/2014/main" id="{269E8B50-CA8E-EEEF-9B37-7E84826D4D24}"/>
              </a:ext>
            </a:extLst>
          </p:cNvPr>
          <p:cNvSpPr/>
          <p:nvPr/>
        </p:nvSpPr>
        <p:spPr>
          <a:xfrm>
            <a:off x="130629" y="1845129"/>
            <a:ext cx="3706586" cy="158387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Regression Model</a:t>
            </a:r>
          </a:p>
        </p:txBody>
      </p:sp>
      <p:sp>
        <p:nvSpPr>
          <p:cNvPr id="11" name="Rounded Rectangle 10">
            <a:extLst>
              <a:ext uri="{FF2B5EF4-FFF2-40B4-BE49-F238E27FC236}">
                <a16:creationId xmlns:a16="http://schemas.microsoft.com/office/drawing/2014/main" id="{1C4ACEA1-08C7-BD21-E768-8D58535AB3E9}"/>
              </a:ext>
            </a:extLst>
          </p:cNvPr>
          <p:cNvSpPr/>
          <p:nvPr/>
        </p:nvSpPr>
        <p:spPr>
          <a:xfrm>
            <a:off x="4242707" y="1845128"/>
            <a:ext cx="3706586" cy="158387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Random Forest</a:t>
            </a:r>
          </a:p>
        </p:txBody>
      </p:sp>
      <p:sp>
        <p:nvSpPr>
          <p:cNvPr id="12" name="Rounded Rectangle 11">
            <a:extLst>
              <a:ext uri="{FF2B5EF4-FFF2-40B4-BE49-F238E27FC236}">
                <a16:creationId xmlns:a16="http://schemas.microsoft.com/office/drawing/2014/main" id="{526E0D44-159C-FEF2-0C6E-570415FE6AAE}"/>
              </a:ext>
            </a:extLst>
          </p:cNvPr>
          <p:cNvSpPr/>
          <p:nvPr/>
        </p:nvSpPr>
        <p:spPr>
          <a:xfrm>
            <a:off x="8354785" y="1845128"/>
            <a:ext cx="3706586" cy="158387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parajita" panose="02020603050405020304" pitchFamily="18" charset="0"/>
                <a:cs typeface="Aparajita" panose="02020603050405020304" pitchFamily="18" charset="0"/>
              </a:rPr>
              <a:t>Neural Networks</a:t>
            </a:r>
          </a:p>
        </p:txBody>
      </p:sp>
      <p:sp>
        <p:nvSpPr>
          <p:cNvPr id="14" name="Content Placeholder 8">
            <a:extLst>
              <a:ext uri="{FF2B5EF4-FFF2-40B4-BE49-F238E27FC236}">
                <a16:creationId xmlns:a16="http://schemas.microsoft.com/office/drawing/2014/main" id="{E00F238B-480E-3756-6763-BB632F45DF4C}"/>
              </a:ext>
            </a:extLst>
          </p:cNvPr>
          <p:cNvSpPr txBox="1">
            <a:spLocks/>
          </p:cNvSpPr>
          <p:nvPr/>
        </p:nvSpPr>
        <p:spPr>
          <a:xfrm>
            <a:off x="130629" y="3583441"/>
            <a:ext cx="3984171" cy="35753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solidFill>
                  <a:srgbClr val="082E6E"/>
                </a:solidFill>
                <a:latin typeface="Aparajita" panose="02020603050405020304" pitchFamily="18" charset="0"/>
                <a:cs typeface="Aparajita" panose="02020603050405020304" pitchFamily="18" charset="0"/>
              </a:rPr>
              <a:t>Quantitative prediction</a:t>
            </a:r>
          </a:p>
          <a:p>
            <a:pPr>
              <a:lnSpc>
                <a:spcPct val="150000"/>
              </a:lnSpc>
            </a:pPr>
            <a:r>
              <a:rPr lang="en-US" dirty="0">
                <a:solidFill>
                  <a:srgbClr val="082E6E"/>
                </a:solidFill>
                <a:latin typeface="Aparajita" panose="02020603050405020304" pitchFamily="18" charset="0"/>
                <a:cs typeface="Aparajita" panose="02020603050405020304" pitchFamily="18" charset="0"/>
              </a:rPr>
              <a:t>Uses molecular properties</a:t>
            </a:r>
          </a:p>
          <a:p>
            <a:pPr>
              <a:lnSpc>
                <a:spcPct val="150000"/>
              </a:lnSpc>
            </a:pPr>
            <a:r>
              <a:rPr lang="en-US" dirty="0">
                <a:solidFill>
                  <a:srgbClr val="082E6E"/>
                </a:solidFill>
                <a:latin typeface="Aparajita" panose="02020603050405020304" pitchFamily="18" charset="0"/>
                <a:cs typeface="Aparajita" panose="02020603050405020304" pitchFamily="18" charset="0"/>
              </a:rPr>
              <a:t>For optimal performance, may need feature engineering</a:t>
            </a:r>
            <a:endParaRPr lang="en-US" dirty="0"/>
          </a:p>
        </p:txBody>
      </p:sp>
      <p:sp>
        <p:nvSpPr>
          <p:cNvPr id="18" name="Content Placeholder 8">
            <a:extLst>
              <a:ext uri="{FF2B5EF4-FFF2-40B4-BE49-F238E27FC236}">
                <a16:creationId xmlns:a16="http://schemas.microsoft.com/office/drawing/2014/main" id="{F2C1B79C-F7C3-0A26-BFC1-D85CE37ABA8B}"/>
              </a:ext>
            </a:extLst>
          </p:cNvPr>
          <p:cNvSpPr txBox="1">
            <a:spLocks/>
          </p:cNvSpPr>
          <p:nvPr/>
        </p:nvSpPr>
        <p:spPr>
          <a:xfrm>
            <a:off x="4142014" y="3583441"/>
            <a:ext cx="4112079" cy="35753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solidFill>
                  <a:srgbClr val="082E6E"/>
                </a:solidFill>
                <a:latin typeface="Aparajita" panose="02020603050405020304" pitchFamily="18" charset="0"/>
                <a:cs typeface="Aparajita" panose="02020603050405020304" pitchFamily="18" charset="0"/>
              </a:rPr>
              <a:t>Handles nonlinear relationships</a:t>
            </a:r>
          </a:p>
          <a:p>
            <a:pPr>
              <a:lnSpc>
                <a:spcPct val="150000"/>
              </a:lnSpc>
            </a:pPr>
            <a:r>
              <a:rPr lang="en-US" dirty="0">
                <a:solidFill>
                  <a:srgbClr val="082E6E"/>
                </a:solidFill>
                <a:latin typeface="Aparajita" panose="02020603050405020304" pitchFamily="18" charset="0"/>
                <a:cs typeface="Aparajita" panose="02020603050405020304" pitchFamily="18" charset="0"/>
              </a:rPr>
              <a:t>Hyperparameters tuning for model optimization</a:t>
            </a:r>
          </a:p>
          <a:p>
            <a:pPr>
              <a:lnSpc>
                <a:spcPct val="150000"/>
              </a:lnSpc>
            </a:pPr>
            <a:r>
              <a:rPr lang="en-US" dirty="0">
                <a:solidFill>
                  <a:srgbClr val="082E6E"/>
                </a:solidFill>
                <a:latin typeface="Aparajita" panose="02020603050405020304" pitchFamily="18" charset="0"/>
                <a:cs typeface="Aparajita" panose="02020603050405020304" pitchFamily="18" charset="0"/>
              </a:rPr>
              <a:t>Requires validation with data</a:t>
            </a:r>
          </a:p>
        </p:txBody>
      </p:sp>
      <p:sp>
        <p:nvSpPr>
          <p:cNvPr id="20" name="Content Placeholder 8">
            <a:extLst>
              <a:ext uri="{FF2B5EF4-FFF2-40B4-BE49-F238E27FC236}">
                <a16:creationId xmlns:a16="http://schemas.microsoft.com/office/drawing/2014/main" id="{93F0215D-99B6-2057-C744-8128EAD15158}"/>
              </a:ext>
            </a:extLst>
          </p:cNvPr>
          <p:cNvSpPr txBox="1">
            <a:spLocks/>
          </p:cNvSpPr>
          <p:nvPr/>
        </p:nvSpPr>
        <p:spPr>
          <a:xfrm>
            <a:off x="8286750" y="3583441"/>
            <a:ext cx="3984171" cy="35753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solidFill>
                  <a:srgbClr val="082E6E"/>
                </a:solidFill>
                <a:latin typeface="Aparajita" panose="02020603050405020304" pitchFamily="18" charset="0"/>
                <a:cs typeface="Aparajita" panose="02020603050405020304" pitchFamily="18" charset="0"/>
              </a:rPr>
              <a:t>Captures intricate patterns</a:t>
            </a:r>
          </a:p>
          <a:p>
            <a:pPr>
              <a:lnSpc>
                <a:spcPct val="150000"/>
              </a:lnSpc>
            </a:pPr>
            <a:r>
              <a:rPr lang="en-US" dirty="0">
                <a:solidFill>
                  <a:srgbClr val="082E6E"/>
                </a:solidFill>
                <a:latin typeface="Aparajita" panose="02020603050405020304" pitchFamily="18" charset="0"/>
                <a:cs typeface="Aparajita" panose="02020603050405020304" pitchFamily="18" charset="0"/>
              </a:rPr>
              <a:t>Handled high dimension data</a:t>
            </a:r>
          </a:p>
          <a:p>
            <a:pPr>
              <a:lnSpc>
                <a:spcPct val="150000"/>
              </a:lnSpc>
            </a:pPr>
            <a:r>
              <a:rPr lang="en-US" dirty="0">
                <a:solidFill>
                  <a:srgbClr val="082E6E"/>
                </a:solidFill>
                <a:latin typeface="Aparajita" panose="02020603050405020304" pitchFamily="18" charset="0"/>
                <a:cs typeface="Aparajita" panose="02020603050405020304" pitchFamily="18" charset="0"/>
              </a:rPr>
              <a:t>Requires substantial labeled datasets and transfer learning</a:t>
            </a:r>
            <a:endParaRPr lang="en-US" dirty="0"/>
          </a:p>
        </p:txBody>
      </p:sp>
    </p:spTree>
    <p:extLst>
      <p:ext uri="{BB962C8B-B14F-4D97-AF65-F5344CB8AC3E}">
        <p14:creationId xmlns:p14="http://schemas.microsoft.com/office/powerpoint/2010/main" val="33232803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2" grpId="0" animBg="1"/>
      <p:bldP spid="14" grpId="0"/>
      <p:bldP spid="18" grpId="0"/>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Unsupervised &amp; Supervised Learning</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11" name="TextBox 10">
            <a:extLst>
              <a:ext uri="{FF2B5EF4-FFF2-40B4-BE49-F238E27FC236}">
                <a16:creationId xmlns:a16="http://schemas.microsoft.com/office/drawing/2014/main" id="{05532CC1-6E2C-962B-F6D1-D0DF314D301F}"/>
              </a:ext>
            </a:extLst>
          </p:cNvPr>
          <p:cNvSpPr txBox="1"/>
          <p:nvPr/>
        </p:nvSpPr>
        <p:spPr>
          <a:xfrm>
            <a:off x="718457" y="1828800"/>
            <a:ext cx="11005457" cy="369332"/>
          </a:xfrm>
          <a:prstGeom prst="rect">
            <a:avLst/>
          </a:prstGeom>
          <a:noFill/>
        </p:spPr>
        <p:txBody>
          <a:bodyPr wrap="square">
            <a:spAutoFit/>
          </a:bodyPr>
          <a:lstStyle/>
          <a:p>
            <a:pPr algn="l">
              <a:buFont typeface="Arial" panose="020B0604020202020204" pitchFamily="34" charset="0"/>
              <a:buChar char="•"/>
            </a:pPr>
            <a:endParaRPr lang="en-US" dirty="0"/>
          </a:p>
        </p:txBody>
      </p:sp>
      <p:sp>
        <p:nvSpPr>
          <p:cNvPr id="12" name="Content Placeholder 8">
            <a:extLst>
              <a:ext uri="{FF2B5EF4-FFF2-40B4-BE49-F238E27FC236}">
                <a16:creationId xmlns:a16="http://schemas.microsoft.com/office/drawing/2014/main" id="{4208CE9E-8486-FEC6-B4A3-0D5D9B28DAB7}"/>
              </a:ext>
            </a:extLst>
          </p:cNvPr>
          <p:cNvSpPr>
            <a:spLocks noGrp="1"/>
          </p:cNvSpPr>
          <p:nvPr>
            <p:ph idx="1"/>
          </p:nvPr>
        </p:nvSpPr>
        <p:spPr>
          <a:xfrm>
            <a:off x="838200" y="1534886"/>
            <a:ext cx="10515600" cy="5039634"/>
          </a:xfrm>
        </p:spPr>
        <p:txBody>
          <a:bodyPr>
            <a:noAutofit/>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Techniques enhance fragment analysis in drug discovery</a:t>
            </a:r>
          </a:p>
          <a:p>
            <a:pPr algn="l">
              <a:lnSpc>
                <a:spcPct val="200000"/>
              </a:lnSpc>
              <a:buFont typeface="Arial" panose="020B0604020202020204" pitchFamily="34" charset="0"/>
              <a:buChar char="•"/>
            </a:pPr>
            <a:r>
              <a:rPr lang="en-US" dirty="0">
                <a:solidFill>
                  <a:srgbClr val="082E6E"/>
                </a:solidFill>
                <a:latin typeface="Aparajita" panose="02020603050405020304" pitchFamily="18" charset="0"/>
                <a:cs typeface="Aparajita" panose="02020603050405020304" pitchFamily="18" charset="0"/>
              </a:rPr>
              <a:t>Uncover insights, classify fragments, and identify potential hits</a:t>
            </a:r>
          </a:p>
          <a:p>
            <a:pPr>
              <a:lnSpc>
                <a:spcPct val="200000"/>
              </a:lnSpc>
            </a:pPr>
            <a:endParaRPr lang="en-US" dirty="0">
              <a:solidFill>
                <a:srgbClr val="082E6E"/>
              </a:solidFill>
              <a:latin typeface="Aparajita" panose="02020603050405020304" pitchFamily="18" charset="0"/>
              <a:cs typeface="Aparajita" panose="02020603050405020304" pitchFamily="18" charset="0"/>
            </a:endParaRPr>
          </a:p>
        </p:txBody>
      </p:sp>
      <p:sp>
        <p:nvSpPr>
          <p:cNvPr id="15" name="Rounded Rectangle 14">
            <a:extLst>
              <a:ext uri="{FF2B5EF4-FFF2-40B4-BE49-F238E27FC236}">
                <a16:creationId xmlns:a16="http://schemas.microsoft.com/office/drawing/2014/main" id="{FBAF12B9-6EFE-4550-DF8C-F79C7CF47E88}"/>
              </a:ext>
            </a:extLst>
          </p:cNvPr>
          <p:cNvSpPr/>
          <p:nvPr/>
        </p:nvSpPr>
        <p:spPr>
          <a:xfrm>
            <a:off x="1200150" y="3718958"/>
            <a:ext cx="4604657" cy="1175657"/>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latin typeface="Aparajita" panose="02020603050405020304" pitchFamily="18" charset="0"/>
                <a:cs typeface="Aparajita" panose="02020603050405020304" pitchFamily="18" charset="0"/>
              </a:rPr>
              <a:t>Supervised Clustering of Fragments</a:t>
            </a:r>
          </a:p>
        </p:txBody>
      </p:sp>
      <p:sp>
        <p:nvSpPr>
          <p:cNvPr id="16" name="Rounded Rectangle 15">
            <a:extLst>
              <a:ext uri="{FF2B5EF4-FFF2-40B4-BE49-F238E27FC236}">
                <a16:creationId xmlns:a16="http://schemas.microsoft.com/office/drawing/2014/main" id="{859631D8-7332-784F-F5D2-D02568C7DB43}"/>
              </a:ext>
            </a:extLst>
          </p:cNvPr>
          <p:cNvSpPr/>
          <p:nvPr/>
        </p:nvSpPr>
        <p:spPr>
          <a:xfrm>
            <a:off x="6387193" y="3708856"/>
            <a:ext cx="4604657" cy="1175657"/>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900" dirty="0">
                <a:solidFill>
                  <a:schemeClr val="bg1"/>
                </a:solidFill>
                <a:latin typeface="Aparajita" panose="02020603050405020304" pitchFamily="18" charset="0"/>
                <a:cs typeface="Aparajita" panose="02020603050405020304" pitchFamily="18" charset="0"/>
              </a:rPr>
              <a:t>Unsupervised Clustering of Descriptors</a:t>
            </a:r>
          </a:p>
        </p:txBody>
      </p:sp>
      <p:sp>
        <p:nvSpPr>
          <p:cNvPr id="18" name="Down Arrow 17">
            <a:extLst>
              <a:ext uri="{FF2B5EF4-FFF2-40B4-BE49-F238E27FC236}">
                <a16:creationId xmlns:a16="http://schemas.microsoft.com/office/drawing/2014/main" id="{5AE6F1A6-7146-23F7-8F78-533DCC9E8577}"/>
              </a:ext>
            </a:extLst>
          </p:cNvPr>
          <p:cNvSpPr/>
          <p:nvPr/>
        </p:nvSpPr>
        <p:spPr>
          <a:xfrm>
            <a:off x="3175907" y="4986577"/>
            <a:ext cx="653142" cy="751114"/>
          </a:xfrm>
          <a:prstGeom prst="downArrow">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a:extLst>
              <a:ext uri="{FF2B5EF4-FFF2-40B4-BE49-F238E27FC236}">
                <a16:creationId xmlns:a16="http://schemas.microsoft.com/office/drawing/2014/main" id="{3605BFC8-022F-0E1D-F1A3-D61F92573513}"/>
              </a:ext>
            </a:extLst>
          </p:cNvPr>
          <p:cNvSpPr/>
          <p:nvPr/>
        </p:nvSpPr>
        <p:spPr>
          <a:xfrm>
            <a:off x="8362953" y="4992941"/>
            <a:ext cx="653142" cy="751114"/>
          </a:xfrm>
          <a:prstGeom prst="downArrow">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8C108FB-66FE-8255-3F3C-9096D0519852}"/>
              </a:ext>
            </a:extLst>
          </p:cNvPr>
          <p:cNvSpPr txBox="1"/>
          <p:nvPr/>
        </p:nvSpPr>
        <p:spPr>
          <a:xfrm>
            <a:off x="775606" y="5881635"/>
            <a:ext cx="5320394" cy="830997"/>
          </a:xfrm>
          <a:prstGeom prst="rect">
            <a:avLst/>
          </a:prstGeom>
          <a:noFill/>
        </p:spPr>
        <p:txBody>
          <a:bodyPr wrap="square">
            <a:spAutoFit/>
          </a:bodyPr>
          <a:lstStyle/>
          <a:p>
            <a:pPr marL="457200" indent="-457200">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Predicts fragment behavior based on similarity.</a:t>
            </a:r>
          </a:p>
          <a:p>
            <a:pPr marL="457200" indent="-457200">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Enables targeted analysis of fragment classes</a:t>
            </a:r>
          </a:p>
        </p:txBody>
      </p:sp>
      <p:sp>
        <p:nvSpPr>
          <p:cNvPr id="22" name="TextBox 21">
            <a:extLst>
              <a:ext uri="{FF2B5EF4-FFF2-40B4-BE49-F238E27FC236}">
                <a16:creationId xmlns:a16="http://schemas.microsoft.com/office/drawing/2014/main" id="{16FE0B6E-FA8C-4CB6-18E1-DF688DA33860}"/>
              </a:ext>
            </a:extLst>
          </p:cNvPr>
          <p:cNvSpPr txBox="1"/>
          <p:nvPr/>
        </p:nvSpPr>
        <p:spPr>
          <a:xfrm>
            <a:off x="6215743" y="5881634"/>
            <a:ext cx="6106886" cy="830997"/>
          </a:xfrm>
          <a:prstGeom prst="rect">
            <a:avLst/>
          </a:prstGeom>
          <a:noFill/>
        </p:spPr>
        <p:txBody>
          <a:bodyPr wrap="square">
            <a:spAutoFit/>
          </a:bodyPr>
          <a:lstStyle/>
          <a:p>
            <a:pPr marL="342900" indent="-342900"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Reveals hidden patterns in fragment data.</a:t>
            </a:r>
          </a:p>
          <a:p>
            <a:pPr marL="342900" indent="-342900"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Identifies clusters with shared characteristics</a:t>
            </a:r>
            <a:r>
              <a:rPr lang="en-US" sz="2400" b="0" i="0" dirty="0">
                <a:solidFill>
                  <a:srgbClr val="D1D5DB"/>
                </a:solidFill>
                <a:effectLst/>
                <a:latin typeface="Söhne"/>
              </a:rPr>
              <a:t>.</a:t>
            </a:r>
          </a:p>
        </p:txBody>
      </p:sp>
    </p:spTree>
    <p:extLst>
      <p:ext uri="{BB962C8B-B14F-4D97-AF65-F5344CB8AC3E}">
        <p14:creationId xmlns:p14="http://schemas.microsoft.com/office/powerpoint/2010/main" val="17515684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500" fill="hold"/>
                                        <p:tgtEl>
                                          <p:spTgt spid="19"/>
                                        </p:tgtEl>
                                        <p:attrNameLst>
                                          <p:attrName>ppt_x</p:attrName>
                                        </p:attrNameLst>
                                      </p:cBhvr>
                                      <p:tavLst>
                                        <p:tav tm="0">
                                          <p:val>
                                            <p:strVal val="#ppt_x"/>
                                          </p:val>
                                        </p:tav>
                                        <p:tav tm="100000">
                                          <p:val>
                                            <p:strVal val="#ppt_x"/>
                                          </p:val>
                                        </p:tav>
                                      </p:tavLst>
                                    </p:anim>
                                    <p:anim calcmode="lin" valueType="num">
                                      <p:cBhvr additive="base">
                                        <p:cTn id="30" dur="500" fill="hold"/>
                                        <p:tgtEl>
                                          <p:spTgt spid="1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ppt_x"/>
                                          </p:val>
                                        </p:tav>
                                        <p:tav tm="100000">
                                          <p:val>
                                            <p:strVal val="#ppt_x"/>
                                          </p:val>
                                        </p:tav>
                                      </p:tavLst>
                                    </p:anim>
                                    <p:anim calcmode="lin" valueType="num">
                                      <p:cBhvr additive="base">
                                        <p:cTn id="3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8" grpId="0" animBg="1"/>
      <p:bldP spid="19" grpId="0" animBg="1"/>
      <p:bldP spid="21" grpId="0"/>
      <p:bldP spid="2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Future Steps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Rounded Rectangle 2">
            <a:extLst>
              <a:ext uri="{FF2B5EF4-FFF2-40B4-BE49-F238E27FC236}">
                <a16:creationId xmlns:a16="http://schemas.microsoft.com/office/drawing/2014/main" id="{136A60E9-C49F-294C-077A-20F33995DB97}"/>
              </a:ext>
            </a:extLst>
          </p:cNvPr>
          <p:cNvSpPr/>
          <p:nvPr/>
        </p:nvSpPr>
        <p:spPr>
          <a:xfrm>
            <a:off x="1017814" y="18288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Advanced ML Models</a:t>
            </a:r>
          </a:p>
        </p:txBody>
      </p:sp>
      <p:sp>
        <p:nvSpPr>
          <p:cNvPr id="19" name="Rounded Rectangle 18">
            <a:extLst>
              <a:ext uri="{FF2B5EF4-FFF2-40B4-BE49-F238E27FC236}">
                <a16:creationId xmlns:a16="http://schemas.microsoft.com/office/drawing/2014/main" id="{4B1038C1-4D85-A647-47AE-EDBEE248730A}"/>
              </a:ext>
            </a:extLst>
          </p:cNvPr>
          <p:cNvSpPr/>
          <p:nvPr/>
        </p:nvSpPr>
        <p:spPr>
          <a:xfrm>
            <a:off x="6504216" y="18288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Multimodal Data Integration</a:t>
            </a:r>
          </a:p>
        </p:txBody>
      </p:sp>
      <p:sp>
        <p:nvSpPr>
          <p:cNvPr id="20" name="Rounded Rectangle 19">
            <a:extLst>
              <a:ext uri="{FF2B5EF4-FFF2-40B4-BE49-F238E27FC236}">
                <a16:creationId xmlns:a16="http://schemas.microsoft.com/office/drawing/2014/main" id="{4CE97704-BC7D-DABD-5651-B5D4D233B1A3}"/>
              </a:ext>
            </a:extLst>
          </p:cNvPr>
          <p:cNvSpPr/>
          <p:nvPr/>
        </p:nvSpPr>
        <p:spPr>
          <a:xfrm>
            <a:off x="1017814" y="34290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Dynamic Property Incorporation</a:t>
            </a:r>
          </a:p>
        </p:txBody>
      </p:sp>
      <p:sp>
        <p:nvSpPr>
          <p:cNvPr id="21" name="Rounded Rectangle 20">
            <a:extLst>
              <a:ext uri="{FF2B5EF4-FFF2-40B4-BE49-F238E27FC236}">
                <a16:creationId xmlns:a16="http://schemas.microsoft.com/office/drawing/2014/main" id="{55068884-5370-1E88-77F2-9205DFA2792D}"/>
              </a:ext>
            </a:extLst>
          </p:cNvPr>
          <p:cNvSpPr/>
          <p:nvPr/>
        </p:nvSpPr>
        <p:spPr>
          <a:xfrm>
            <a:off x="6504214" y="34290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Experimental Validation</a:t>
            </a:r>
          </a:p>
        </p:txBody>
      </p:sp>
      <p:sp>
        <p:nvSpPr>
          <p:cNvPr id="22" name="Rounded Rectangle 21">
            <a:extLst>
              <a:ext uri="{FF2B5EF4-FFF2-40B4-BE49-F238E27FC236}">
                <a16:creationId xmlns:a16="http://schemas.microsoft.com/office/drawing/2014/main" id="{9FF8898F-08FA-E81F-87A7-334166762A2F}"/>
              </a:ext>
            </a:extLst>
          </p:cNvPr>
          <p:cNvSpPr/>
          <p:nvPr/>
        </p:nvSpPr>
        <p:spPr>
          <a:xfrm>
            <a:off x="1017814" y="50292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Enhanced Data Quality</a:t>
            </a:r>
          </a:p>
        </p:txBody>
      </p:sp>
      <p:sp>
        <p:nvSpPr>
          <p:cNvPr id="23" name="Rounded Rectangle 22">
            <a:extLst>
              <a:ext uri="{FF2B5EF4-FFF2-40B4-BE49-F238E27FC236}">
                <a16:creationId xmlns:a16="http://schemas.microsoft.com/office/drawing/2014/main" id="{1A4F7AAC-A334-5549-7C14-65CF827B7DB3}"/>
              </a:ext>
            </a:extLst>
          </p:cNvPr>
          <p:cNvSpPr/>
          <p:nvPr/>
        </p:nvSpPr>
        <p:spPr>
          <a:xfrm>
            <a:off x="6504214" y="5029200"/>
            <a:ext cx="4669972" cy="1208314"/>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latin typeface="Aparajita" panose="02020603050405020304" pitchFamily="18" charset="0"/>
                <a:cs typeface="Aparajita" panose="02020603050405020304" pitchFamily="18" charset="0"/>
              </a:rPr>
              <a:t>Visual Molecular Interactions</a:t>
            </a:r>
          </a:p>
        </p:txBody>
      </p:sp>
    </p:spTree>
    <p:extLst>
      <p:ext uri="{BB962C8B-B14F-4D97-AF65-F5344CB8AC3E}">
        <p14:creationId xmlns:p14="http://schemas.microsoft.com/office/powerpoint/2010/main" val="9464291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ppt_x"/>
                                          </p:val>
                                        </p:tav>
                                        <p:tav tm="100000">
                                          <p:val>
                                            <p:strVal val="#ppt_x"/>
                                          </p:val>
                                        </p:tav>
                                      </p:tavLst>
                                    </p:anim>
                                    <p:anim calcmode="lin" valueType="num">
                                      <p:cBhvr additive="base">
                                        <p:cTn id="2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ppt_x"/>
                                          </p:val>
                                        </p:tav>
                                        <p:tav tm="100000">
                                          <p:val>
                                            <p:strVal val="#ppt_x"/>
                                          </p:val>
                                        </p:tav>
                                      </p:tavLst>
                                    </p:anim>
                                    <p:anim calcmode="lin" valueType="num">
                                      <p:cBhvr additive="base">
                                        <p:cTn id="3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fill="hold"/>
                                        <p:tgtEl>
                                          <p:spTgt spid="23"/>
                                        </p:tgtEl>
                                        <p:attrNameLst>
                                          <p:attrName>ppt_x</p:attrName>
                                        </p:attrNameLst>
                                      </p:cBhvr>
                                      <p:tavLst>
                                        <p:tav tm="0">
                                          <p:val>
                                            <p:strVal val="#ppt_x"/>
                                          </p:val>
                                        </p:tav>
                                        <p:tav tm="100000">
                                          <p:val>
                                            <p:strVal val="#ppt_x"/>
                                          </p:val>
                                        </p:tav>
                                      </p:tavLst>
                                    </p:anim>
                                    <p:anim calcmode="lin" valueType="num">
                                      <p:cBhvr additive="base">
                                        <p:cTn id="3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9" grpId="0" animBg="1"/>
      <p:bldP spid="20" grpId="0" animBg="1"/>
      <p:bldP spid="21" grpId="0" animBg="1"/>
      <p:bldP spid="22" grpId="0" animBg="1"/>
      <p:bldP spid="2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Real World Applications &amp; Extensions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502228"/>
            <a:ext cx="10515600" cy="5349761"/>
          </a:xfrm>
        </p:spPr>
        <p:txBody>
          <a:bodyPr>
            <a:normAutofit fontScale="92500" lnSpcReduction="10000"/>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Identifying potential drug candidates from large compound libraries</a:t>
            </a:r>
          </a:p>
          <a:p>
            <a:pPr>
              <a:lnSpc>
                <a:spcPct val="200000"/>
              </a:lnSpc>
            </a:pPr>
            <a:r>
              <a:rPr lang="en-US" dirty="0">
                <a:solidFill>
                  <a:srgbClr val="082E6E"/>
                </a:solidFill>
                <a:latin typeface="Aparajita" panose="02020603050405020304" pitchFamily="18" charset="0"/>
                <a:cs typeface="Aparajita" panose="02020603050405020304" pitchFamily="18" charset="0"/>
              </a:rPr>
              <a:t>Refining and enhancing lead compounds</a:t>
            </a:r>
          </a:p>
          <a:p>
            <a:pPr>
              <a:lnSpc>
                <a:spcPct val="200000"/>
              </a:lnSpc>
            </a:pPr>
            <a:r>
              <a:rPr lang="en-US" dirty="0">
                <a:solidFill>
                  <a:srgbClr val="082E6E"/>
                </a:solidFill>
                <a:latin typeface="Aparajita" panose="02020603050405020304" pitchFamily="18" charset="0"/>
                <a:cs typeface="Aparajita" panose="02020603050405020304" pitchFamily="18" charset="0"/>
              </a:rPr>
              <a:t>Assessing potential toxic effects of compounds</a:t>
            </a:r>
          </a:p>
          <a:p>
            <a:pPr>
              <a:lnSpc>
                <a:spcPct val="200000"/>
              </a:lnSpc>
            </a:pPr>
            <a:r>
              <a:rPr lang="en-US" dirty="0">
                <a:solidFill>
                  <a:srgbClr val="082E6E"/>
                </a:solidFill>
                <a:latin typeface="Aparajita" panose="02020603050405020304" pitchFamily="18" charset="0"/>
                <a:cs typeface="Aparajita" panose="02020603050405020304" pitchFamily="18" charset="0"/>
              </a:rPr>
              <a:t>Identifying new uses for existing drugs</a:t>
            </a:r>
          </a:p>
          <a:p>
            <a:pPr>
              <a:lnSpc>
                <a:spcPct val="200000"/>
              </a:lnSpc>
            </a:pPr>
            <a:r>
              <a:rPr lang="en-US" dirty="0">
                <a:solidFill>
                  <a:srgbClr val="082E6E"/>
                </a:solidFill>
                <a:latin typeface="Aparajita" panose="02020603050405020304" pitchFamily="18" charset="0"/>
                <a:cs typeface="Aparajita" panose="02020603050405020304" pitchFamily="18" charset="0"/>
              </a:rPr>
              <a:t>Precision Medicine: Tailoring treatments to individual patient profiles</a:t>
            </a:r>
          </a:p>
          <a:p>
            <a:pPr>
              <a:lnSpc>
                <a:spcPct val="200000"/>
              </a:lnSpc>
            </a:pPr>
            <a:r>
              <a:rPr lang="en-US" dirty="0">
                <a:solidFill>
                  <a:srgbClr val="082E6E"/>
                </a:solidFill>
                <a:latin typeface="Aparajita" panose="02020603050405020304" pitchFamily="18" charset="0"/>
                <a:cs typeface="Aparajita" panose="02020603050405020304" pitchFamily="18" charset="0"/>
              </a:rPr>
              <a:t>Predicting interactions between drugs and specific targets</a:t>
            </a:r>
          </a:p>
        </p:txBody>
      </p:sp>
    </p:spTree>
    <p:extLst>
      <p:ext uri="{BB962C8B-B14F-4D97-AF65-F5344CB8AC3E}">
        <p14:creationId xmlns:p14="http://schemas.microsoft.com/office/powerpoint/2010/main" val="36077846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Acknowledgements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8" name="Content Placeholder 8">
            <a:extLst>
              <a:ext uri="{FF2B5EF4-FFF2-40B4-BE49-F238E27FC236}">
                <a16:creationId xmlns:a16="http://schemas.microsoft.com/office/drawing/2014/main" id="{9C8861E6-726E-B113-E87F-26BE6B28BAFA}"/>
              </a:ext>
            </a:extLst>
          </p:cNvPr>
          <p:cNvSpPr>
            <a:spLocks noGrp="1"/>
          </p:cNvSpPr>
          <p:nvPr>
            <p:ph idx="1"/>
          </p:nvPr>
        </p:nvSpPr>
        <p:spPr>
          <a:xfrm>
            <a:off x="838200" y="1502228"/>
            <a:ext cx="10515600" cy="5349761"/>
          </a:xfrm>
        </p:spPr>
        <p:txBody>
          <a:bodyPr>
            <a:normAutofit/>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Thank you so much for all your help:</a:t>
            </a:r>
          </a:p>
          <a:p>
            <a:pPr lvl="1">
              <a:lnSpc>
                <a:spcPct val="200000"/>
              </a:lnSpc>
            </a:pPr>
            <a:r>
              <a:rPr lang="en-US" dirty="0">
                <a:solidFill>
                  <a:srgbClr val="082E6E"/>
                </a:solidFill>
                <a:latin typeface="Aparajita" panose="02020603050405020304" pitchFamily="18" charset="0"/>
                <a:cs typeface="Aparajita" panose="02020603050405020304" pitchFamily="18" charset="0"/>
              </a:rPr>
              <a:t>My family</a:t>
            </a:r>
          </a:p>
          <a:p>
            <a:pPr lvl="1">
              <a:lnSpc>
                <a:spcPct val="200000"/>
              </a:lnSpc>
            </a:pPr>
            <a:r>
              <a:rPr lang="en-US" dirty="0">
                <a:solidFill>
                  <a:srgbClr val="082E6E"/>
                </a:solidFill>
                <a:latin typeface="Aparajita" panose="02020603050405020304" pitchFamily="18" charset="0"/>
                <a:cs typeface="Aparajita" panose="02020603050405020304" pitchFamily="18" charset="0"/>
              </a:rPr>
              <a:t>Dr. Alexandra Karolak</a:t>
            </a:r>
          </a:p>
          <a:p>
            <a:pPr lvl="1">
              <a:lnSpc>
                <a:spcPct val="200000"/>
              </a:lnSpc>
            </a:pPr>
            <a:r>
              <a:rPr lang="en-US" dirty="0">
                <a:solidFill>
                  <a:srgbClr val="082E6E"/>
                </a:solidFill>
                <a:latin typeface="Aparajita" panose="02020603050405020304" pitchFamily="18" charset="0"/>
                <a:cs typeface="Aparajita" panose="02020603050405020304" pitchFamily="18" charset="0"/>
              </a:rPr>
              <a:t>Karolak Lab team members</a:t>
            </a:r>
          </a:p>
        </p:txBody>
      </p:sp>
    </p:spTree>
    <p:extLst>
      <p:ext uri="{BB962C8B-B14F-4D97-AF65-F5344CB8AC3E}">
        <p14:creationId xmlns:p14="http://schemas.microsoft.com/office/powerpoint/2010/main" val="28284211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Our Study</a:t>
            </a:r>
          </a:p>
        </p:txBody>
      </p:sp>
      <p:sp>
        <p:nvSpPr>
          <p:cNvPr id="3" name="Content Placeholder 2">
            <a:extLst>
              <a:ext uri="{FF2B5EF4-FFF2-40B4-BE49-F238E27FC236}">
                <a16:creationId xmlns:a16="http://schemas.microsoft.com/office/drawing/2014/main" id="{4A8D4944-D96D-1FBB-7BA0-240433E329A6}"/>
              </a:ext>
            </a:extLst>
          </p:cNvPr>
          <p:cNvSpPr>
            <a:spLocks noGrp="1"/>
          </p:cNvSpPr>
          <p:nvPr>
            <p:ph idx="1"/>
          </p:nvPr>
        </p:nvSpPr>
        <p:spPr>
          <a:xfrm>
            <a:off x="630654" y="1443789"/>
            <a:ext cx="10930689" cy="5049086"/>
          </a:xfrm>
        </p:spPr>
        <p:txBody>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Exploring the frontier of drug discovery in cancer treatment for better results</a:t>
            </a:r>
          </a:p>
          <a:p>
            <a:pPr>
              <a:lnSpc>
                <a:spcPct val="200000"/>
              </a:lnSpc>
            </a:pPr>
            <a:r>
              <a:rPr lang="en-US" dirty="0">
                <a:solidFill>
                  <a:srgbClr val="082E6E"/>
                </a:solidFill>
                <a:latin typeface="Aparajita" panose="02020603050405020304" pitchFamily="18" charset="0"/>
                <a:cs typeface="Aparajita" panose="02020603050405020304" pitchFamily="18" charset="0"/>
              </a:rPr>
              <a:t>Harnessing cutting-edge technology, such as Artificial Intelligence</a:t>
            </a:r>
          </a:p>
          <a:p>
            <a:pPr>
              <a:lnSpc>
                <a:spcPct val="200000"/>
              </a:lnSpc>
            </a:pPr>
            <a:r>
              <a:rPr lang="en-US" dirty="0">
                <a:solidFill>
                  <a:srgbClr val="082E6E"/>
                </a:solidFill>
                <a:latin typeface="Aparajita" panose="02020603050405020304" pitchFamily="18" charset="0"/>
                <a:cs typeface="Aparajita" panose="02020603050405020304" pitchFamily="18" charset="0"/>
              </a:rPr>
              <a:t>Comparative analysis of potential drugs for informed decisions about efficiency &amp; safety</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7" name="Rounded Rectangle 6">
            <a:extLst>
              <a:ext uri="{FF2B5EF4-FFF2-40B4-BE49-F238E27FC236}">
                <a16:creationId xmlns:a16="http://schemas.microsoft.com/office/drawing/2014/main" id="{55AEF001-2402-629E-DCCB-37880B5F5572}"/>
              </a:ext>
            </a:extLst>
          </p:cNvPr>
          <p:cNvSpPr/>
          <p:nvPr/>
        </p:nvSpPr>
        <p:spPr>
          <a:xfrm>
            <a:off x="423110" y="4627980"/>
            <a:ext cx="11345779" cy="1864895"/>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n>
                  <a:solidFill>
                    <a:schemeClr val="bg1"/>
                  </a:solidFill>
                </a:ln>
                <a:solidFill>
                  <a:schemeClr val="bg1"/>
                </a:solidFill>
                <a:latin typeface="Aparajita" panose="02020603050405020304" pitchFamily="18" charset="0"/>
                <a:cs typeface="Aparajita" panose="02020603050405020304" pitchFamily="18" charset="0"/>
              </a:rPr>
              <a:t>Overall Goal = Identify KRAS inhibitors to prevent binding resistance</a:t>
            </a:r>
          </a:p>
        </p:txBody>
      </p:sp>
    </p:spTree>
    <p:extLst>
      <p:ext uri="{BB962C8B-B14F-4D97-AF65-F5344CB8AC3E}">
        <p14:creationId xmlns:p14="http://schemas.microsoft.com/office/powerpoint/2010/main" val="3089414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inding site of compounds perturbing KRAS-SOS interaction on the... |  Download Scientific Diagram">
            <a:extLst>
              <a:ext uri="{FF2B5EF4-FFF2-40B4-BE49-F238E27FC236}">
                <a16:creationId xmlns:a16="http://schemas.microsoft.com/office/drawing/2014/main" id="{59F05174-12EE-5102-23E3-50FCC671FB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1242" y="1197655"/>
            <a:ext cx="3480179" cy="219456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KRAS mutation: from undruggable to druggable in cancer | Signal  Transduction and Targeted Therapy">
            <a:extLst>
              <a:ext uri="{FF2B5EF4-FFF2-40B4-BE49-F238E27FC236}">
                <a16:creationId xmlns:a16="http://schemas.microsoft.com/office/drawing/2014/main" id="{F508902D-C7CA-0748-E3B9-16C554DA29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55071" y="3910864"/>
            <a:ext cx="4716350" cy="26232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KRAS (Kirsten rat sarcoma) </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5"/>
            <a:stretch>
              <a:fillRect/>
            </a:stretch>
          </p:blipFill>
          <p:spPr>
            <a:xfrm>
              <a:off x="0" y="6010"/>
              <a:ext cx="2578100" cy="685800"/>
            </a:xfrm>
            <a:prstGeom prst="rect">
              <a:avLst/>
            </a:prstGeom>
          </p:spPr>
        </p:pic>
      </p:grpSp>
      <p:sp>
        <p:nvSpPr>
          <p:cNvPr id="9" name="Content Placeholder 2">
            <a:extLst>
              <a:ext uri="{FF2B5EF4-FFF2-40B4-BE49-F238E27FC236}">
                <a16:creationId xmlns:a16="http://schemas.microsoft.com/office/drawing/2014/main" id="{8A8438FB-0A1D-0300-2F0A-E3776CE281C5}"/>
              </a:ext>
            </a:extLst>
          </p:cNvPr>
          <p:cNvSpPr>
            <a:spLocks noGrp="1"/>
          </p:cNvSpPr>
          <p:nvPr>
            <p:ph idx="1"/>
          </p:nvPr>
        </p:nvSpPr>
        <p:spPr>
          <a:xfrm>
            <a:off x="630655" y="1609213"/>
            <a:ext cx="10930689" cy="5226448"/>
          </a:xfrm>
        </p:spPr>
        <p:txBody>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Gene that codes for a protein involved in cell signaling pathways</a:t>
            </a:r>
          </a:p>
          <a:p>
            <a:pPr>
              <a:lnSpc>
                <a:spcPct val="200000"/>
              </a:lnSpc>
            </a:pPr>
            <a:r>
              <a:rPr lang="en-US" dirty="0">
                <a:solidFill>
                  <a:srgbClr val="082E6E"/>
                </a:solidFill>
                <a:latin typeface="Aparajita" panose="02020603050405020304" pitchFamily="18" charset="0"/>
                <a:cs typeface="Aparajita" panose="02020603050405020304" pitchFamily="18" charset="0"/>
              </a:rPr>
              <a:t>Critical in cell division and growth</a:t>
            </a:r>
          </a:p>
          <a:p>
            <a:pPr>
              <a:lnSpc>
                <a:spcPct val="200000"/>
              </a:lnSpc>
            </a:pPr>
            <a:r>
              <a:rPr lang="en-US" dirty="0">
                <a:solidFill>
                  <a:srgbClr val="082E6E"/>
                </a:solidFill>
                <a:latin typeface="Aparajita" panose="02020603050405020304" pitchFamily="18" charset="0"/>
                <a:cs typeface="Aparajita" panose="02020603050405020304" pitchFamily="18" charset="0"/>
              </a:rPr>
              <a:t>KRAS gene mutations are associated with various cancer types</a:t>
            </a:r>
          </a:p>
          <a:p>
            <a:pPr>
              <a:lnSpc>
                <a:spcPct val="200000"/>
              </a:lnSpc>
            </a:pPr>
            <a:r>
              <a:rPr lang="en-US" dirty="0">
                <a:solidFill>
                  <a:srgbClr val="082E6E"/>
                </a:solidFill>
                <a:latin typeface="Aparajita" panose="02020603050405020304" pitchFamily="18" charset="0"/>
                <a:cs typeface="Aparajita" panose="02020603050405020304" pitchFamily="18" charset="0"/>
              </a:rPr>
              <a:t>Mutation leads to continuous cell growth and division</a:t>
            </a:r>
          </a:p>
          <a:p>
            <a:pPr>
              <a:lnSpc>
                <a:spcPct val="200000"/>
              </a:lnSpc>
            </a:pPr>
            <a:r>
              <a:rPr lang="en-US" dirty="0">
                <a:solidFill>
                  <a:srgbClr val="082E6E"/>
                </a:solidFill>
                <a:latin typeface="Aparajita" panose="02020603050405020304" pitchFamily="18" charset="0"/>
                <a:cs typeface="Aparajita" panose="02020603050405020304" pitchFamily="18" charset="0"/>
              </a:rPr>
              <a:t>KRAS binding site and inhibitors</a:t>
            </a:r>
          </a:p>
        </p:txBody>
      </p:sp>
      <p:sp>
        <p:nvSpPr>
          <p:cNvPr id="10" name="TextBox 9">
            <a:extLst>
              <a:ext uri="{FF2B5EF4-FFF2-40B4-BE49-F238E27FC236}">
                <a16:creationId xmlns:a16="http://schemas.microsoft.com/office/drawing/2014/main" id="{CB65FC21-944F-C265-0A1A-6045EB0DDEDC}"/>
              </a:ext>
            </a:extLst>
          </p:cNvPr>
          <p:cNvSpPr txBox="1"/>
          <p:nvPr/>
        </p:nvSpPr>
        <p:spPr>
          <a:xfrm>
            <a:off x="8067794" y="3386928"/>
            <a:ext cx="4327073" cy="400110"/>
          </a:xfrm>
          <a:prstGeom prst="rect">
            <a:avLst/>
          </a:prstGeom>
          <a:noFill/>
        </p:spPr>
        <p:txBody>
          <a:bodyPr wrap="square" rtlCol="0">
            <a:spAutoFit/>
          </a:bodyPr>
          <a:lstStyle/>
          <a:p>
            <a:r>
              <a:rPr lang="en-US" sz="1000" dirty="0"/>
              <a:t>https://</a:t>
            </a:r>
            <a:r>
              <a:rPr lang="en-US" sz="1000" dirty="0" err="1"/>
              <a:t>www.researchgate.net</a:t>
            </a:r>
            <a:r>
              <a:rPr lang="en-US" sz="1000" dirty="0"/>
              <a:t>/figure/Binding-site-of-compounds-perturbing-KRAS-SOS-interaction-on-the-surface-of-SOS-S9-bound_fig4_343226352</a:t>
            </a:r>
          </a:p>
        </p:txBody>
      </p:sp>
      <p:sp>
        <p:nvSpPr>
          <p:cNvPr id="11" name="TextBox 10">
            <a:extLst>
              <a:ext uri="{FF2B5EF4-FFF2-40B4-BE49-F238E27FC236}">
                <a16:creationId xmlns:a16="http://schemas.microsoft.com/office/drawing/2014/main" id="{6A48BE4B-62D5-E78A-2BD3-F5326D85F8BB}"/>
              </a:ext>
            </a:extLst>
          </p:cNvPr>
          <p:cNvSpPr txBox="1"/>
          <p:nvPr/>
        </p:nvSpPr>
        <p:spPr>
          <a:xfrm>
            <a:off x="7297712" y="6457890"/>
            <a:ext cx="5014387" cy="400110"/>
          </a:xfrm>
          <a:prstGeom prst="rect">
            <a:avLst/>
          </a:prstGeom>
          <a:noFill/>
        </p:spPr>
        <p:txBody>
          <a:bodyPr wrap="square" rtlCol="0">
            <a:spAutoFit/>
          </a:bodyPr>
          <a:lstStyle/>
          <a:p>
            <a:r>
              <a:rPr lang="en-US" sz="1000" dirty="0"/>
              <a:t>https://</a:t>
            </a:r>
            <a:r>
              <a:rPr lang="en-US" sz="1000" dirty="0" err="1"/>
              <a:t>media.springernature.com</a:t>
            </a:r>
            <a:r>
              <a:rPr lang="en-US" sz="1000" dirty="0"/>
              <a:t>/lw685/springer-static/image/art%3A10.1038%2Fs41392-021-00780-4/</a:t>
            </a:r>
            <a:r>
              <a:rPr lang="en-US" sz="1000" dirty="0" err="1"/>
              <a:t>MediaObjects</a:t>
            </a:r>
            <a:r>
              <a:rPr lang="en-US" sz="1000" dirty="0"/>
              <a:t>/41392_2021_780_Fig4_HTML.png</a:t>
            </a:r>
          </a:p>
        </p:txBody>
      </p:sp>
    </p:spTree>
    <p:extLst>
      <p:ext uri="{BB962C8B-B14F-4D97-AF65-F5344CB8AC3E}">
        <p14:creationId xmlns:p14="http://schemas.microsoft.com/office/powerpoint/2010/main" val="2250344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lstStyle/>
          <a:p>
            <a:pPr algn="ctr"/>
            <a:br>
              <a:rPr lang="en-US" b="1" dirty="0">
                <a:solidFill>
                  <a:srgbClr val="082E6E"/>
                </a:solidFill>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Example Drugs</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7" name="Rounded Rectangle 6">
            <a:extLst>
              <a:ext uri="{FF2B5EF4-FFF2-40B4-BE49-F238E27FC236}">
                <a16:creationId xmlns:a16="http://schemas.microsoft.com/office/drawing/2014/main" id="{C199FFE9-4DFC-FAD6-6CAC-16342896FD96}"/>
              </a:ext>
            </a:extLst>
          </p:cNvPr>
          <p:cNvSpPr/>
          <p:nvPr/>
        </p:nvSpPr>
        <p:spPr>
          <a:xfrm>
            <a:off x="1367589" y="1825625"/>
            <a:ext cx="4058653" cy="950495"/>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Aparajita" panose="02020603050405020304" pitchFamily="18" charset="0"/>
                <a:cs typeface="Aparajita" panose="02020603050405020304" pitchFamily="18" charset="0"/>
              </a:rPr>
              <a:t>Adagrasib</a:t>
            </a:r>
          </a:p>
        </p:txBody>
      </p:sp>
      <p:sp>
        <p:nvSpPr>
          <p:cNvPr id="8" name="Rounded Rectangle 7">
            <a:extLst>
              <a:ext uri="{FF2B5EF4-FFF2-40B4-BE49-F238E27FC236}">
                <a16:creationId xmlns:a16="http://schemas.microsoft.com/office/drawing/2014/main" id="{A71DFA36-D2BB-E824-E76D-0F6CD0750D83}"/>
              </a:ext>
            </a:extLst>
          </p:cNvPr>
          <p:cNvSpPr/>
          <p:nvPr/>
        </p:nvSpPr>
        <p:spPr>
          <a:xfrm>
            <a:off x="6541168" y="1825625"/>
            <a:ext cx="4058653" cy="950495"/>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Aparajita" panose="02020603050405020304" pitchFamily="18" charset="0"/>
                <a:cs typeface="Aparajita" panose="02020603050405020304" pitchFamily="18" charset="0"/>
              </a:rPr>
              <a:t>Sotorasib</a:t>
            </a:r>
          </a:p>
        </p:txBody>
      </p:sp>
      <p:sp>
        <p:nvSpPr>
          <p:cNvPr id="9" name="Rounded Rectangle 8">
            <a:extLst>
              <a:ext uri="{FF2B5EF4-FFF2-40B4-BE49-F238E27FC236}">
                <a16:creationId xmlns:a16="http://schemas.microsoft.com/office/drawing/2014/main" id="{B81CD5B8-3325-3F28-338B-651B7E4D6FA4}"/>
              </a:ext>
            </a:extLst>
          </p:cNvPr>
          <p:cNvSpPr/>
          <p:nvPr/>
        </p:nvSpPr>
        <p:spPr>
          <a:xfrm>
            <a:off x="1367589" y="2911057"/>
            <a:ext cx="4058653" cy="708443"/>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Aparajita" panose="02020603050405020304" pitchFamily="18" charset="0"/>
                <a:cs typeface="Aparajita" panose="02020603050405020304" pitchFamily="18" charset="0"/>
              </a:rPr>
              <a:t>MRTX849</a:t>
            </a:r>
          </a:p>
        </p:txBody>
      </p:sp>
      <p:sp>
        <p:nvSpPr>
          <p:cNvPr id="10" name="Rounded Rectangle 9">
            <a:extLst>
              <a:ext uri="{FF2B5EF4-FFF2-40B4-BE49-F238E27FC236}">
                <a16:creationId xmlns:a16="http://schemas.microsoft.com/office/drawing/2014/main" id="{316CC119-8F60-3FDF-3A71-7819BC8F981F}"/>
              </a:ext>
            </a:extLst>
          </p:cNvPr>
          <p:cNvSpPr/>
          <p:nvPr/>
        </p:nvSpPr>
        <p:spPr>
          <a:xfrm>
            <a:off x="6541168" y="2953753"/>
            <a:ext cx="4058653" cy="665748"/>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Aparajita" panose="02020603050405020304" pitchFamily="18" charset="0"/>
                <a:cs typeface="Aparajita" panose="02020603050405020304" pitchFamily="18" charset="0"/>
              </a:rPr>
              <a:t>AMG 510</a:t>
            </a:r>
          </a:p>
        </p:txBody>
      </p:sp>
      <p:pic>
        <p:nvPicPr>
          <p:cNvPr id="11" name="Picture 10">
            <a:extLst>
              <a:ext uri="{FF2B5EF4-FFF2-40B4-BE49-F238E27FC236}">
                <a16:creationId xmlns:a16="http://schemas.microsoft.com/office/drawing/2014/main" id="{BD97363E-125C-10E0-9684-A017C8DE9E2F}"/>
              </a:ext>
            </a:extLst>
          </p:cNvPr>
          <p:cNvPicPr>
            <a:picLocks noChangeAspect="1"/>
          </p:cNvPicPr>
          <p:nvPr/>
        </p:nvPicPr>
        <p:blipFill rotWithShape="1">
          <a:blip r:embed="rId3"/>
          <a:srcRect l="12396"/>
          <a:stretch/>
        </p:blipFill>
        <p:spPr>
          <a:xfrm>
            <a:off x="7629059" y="3651704"/>
            <a:ext cx="2039984" cy="2841171"/>
          </a:xfrm>
          <a:prstGeom prst="rect">
            <a:avLst/>
          </a:prstGeom>
        </p:spPr>
      </p:pic>
      <p:pic>
        <p:nvPicPr>
          <p:cNvPr id="12" name="Picture 11">
            <a:extLst>
              <a:ext uri="{FF2B5EF4-FFF2-40B4-BE49-F238E27FC236}">
                <a16:creationId xmlns:a16="http://schemas.microsoft.com/office/drawing/2014/main" id="{91F5DB82-4161-0819-16A9-25E6FB6ACC20}"/>
              </a:ext>
            </a:extLst>
          </p:cNvPr>
          <p:cNvPicPr>
            <a:picLocks noChangeAspect="1"/>
          </p:cNvPicPr>
          <p:nvPr/>
        </p:nvPicPr>
        <p:blipFill rotWithShape="1">
          <a:blip r:embed="rId4"/>
          <a:srcRect l="7677" b="2480"/>
          <a:stretch/>
        </p:blipFill>
        <p:spPr>
          <a:xfrm>
            <a:off x="1942293" y="3617327"/>
            <a:ext cx="2834898" cy="2873375"/>
          </a:xfrm>
          <a:prstGeom prst="rect">
            <a:avLst/>
          </a:prstGeom>
        </p:spPr>
      </p:pic>
      <p:sp>
        <p:nvSpPr>
          <p:cNvPr id="16" name="TextBox 15">
            <a:extLst>
              <a:ext uri="{FF2B5EF4-FFF2-40B4-BE49-F238E27FC236}">
                <a16:creationId xmlns:a16="http://schemas.microsoft.com/office/drawing/2014/main" id="{B5D40129-7169-F84C-B1E7-14D82EE06AED}"/>
              </a:ext>
            </a:extLst>
          </p:cNvPr>
          <p:cNvSpPr txBox="1"/>
          <p:nvPr/>
        </p:nvSpPr>
        <p:spPr>
          <a:xfrm>
            <a:off x="2062843" y="6498961"/>
            <a:ext cx="3243943" cy="246221"/>
          </a:xfrm>
          <a:prstGeom prst="rect">
            <a:avLst/>
          </a:prstGeom>
          <a:noFill/>
        </p:spPr>
        <p:txBody>
          <a:bodyPr wrap="square">
            <a:spAutoFit/>
          </a:bodyPr>
          <a:lstStyle/>
          <a:p>
            <a:r>
              <a:rPr lang="en-US" sz="1000" dirty="0"/>
              <a:t>https://</a:t>
            </a:r>
            <a:r>
              <a:rPr lang="en-US" sz="1000" dirty="0" err="1"/>
              <a:t>pubchem.ncbi.nlm.nih.gov</a:t>
            </a:r>
            <a:r>
              <a:rPr lang="en-US" sz="1000" dirty="0"/>
              <a:t>/compound/Adagrasib</a:t>
            </a:r>
          </a:p>
        </p:txBody>
      </p:sp>
      <p:sp>
        <p:nvSpPr>
          <p:cNvPr id="17" name="TextBox 16">
            <a:extLst>
              <a:ext uri="{FF2B5EF4-FFF2-40B4-BE49-F238E27FC236}">
                <a16:creationId xmlns:a16="http://schemas.microsoft.com/office/drawing/2014/main" id="{BE62599F-6781-7299-F3C2-B7C39C81C542}"/>
              </a:ext>
            </a:extLst>
          </p:cNvPr>
          <p:cNvSpPr txBox="1"/>
          <p:nvPr/>
        </p:nvSpPr>
        <p:spPr>
          <a:xfrm>
            <a:off x="7355878" y="6524289"/>
            <a:ext cx="3243943" cy="246221"/>
          </a:xfrm>
          <a:prstGeom prst="rect">
            <a:avLst/>
          </a:prstGeom>
          <a:noFill/>
        </p:spPr>
        <p:txBody>
          <a:bodyPr wrap="square">
            <a:spAutoFit/>
          </a:bodyPr>
          <a:lstStyle/>
          <a:p>
            <a:r>
              <a:rPr lang="en-US" sz="1000" dirty="0"/>
              <a:t>https://</a:t>
            </a:r>
            <a:r>
              <a:rPr lang="en-US" sz="1000" dirty="0" err="1"/>
              <a:t>pubchem.ncbi.nlm.nih.gov</a:t>
            </a:r>
            <a:r>
              <a:rPr lang="en-US" sz="1000" dirty="0"/>
              <a:t>/compound/Sotorasib</a:t>
            </a:r>
          </a:p>
        </p:txBody>
      </p:sp>
    </p:spTree>
    <p:extLst>
      <p:ext uri="{BB962C8B-B14F-4D97-AF65-F5344CB8AC3E}">
        <p14:creationId xmlns:p14="http://schemas.microsoft.com/office/powerpoint/2010/main" val="1424005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900" decel="100000" fill="hold"/>
                                        <p:tgtEl>
                                          <p:spTgt spid="8"/>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900" decel="100000" fill="hold"/>
                                        <p:tgtEl>
                                          <p:spTgt spid="9"/>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900" decel="100000" fill="hold"/>
                                        <p:tgtEl>
                                          <p:spTgt spid="1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1"/>
                                        </p:tgtEl>
                                        <p:attrNameLst>
                                          <p:attrName>style.visibility</p:attrName>
                                        </p:attrNameLst>
                                      </p:cBhvr>
                                      <p:to>
                                        <p:strVal val="visible"/>
                                      </p:to>
                                    </p:set>
                                    <p:anim calcmode="lin" valueType="num">
                                      <p:cBhvr additive="base">
                                        <p:cTn id="45" dur="500" fill="hold"/>
                                        <p:tgtEl>
                                          <p:spTgt spid="11"/>
                                        </p:tgtEl>
                                        <p:attrNameLst>
                                          <p:attrName>ppt_x</p:attrName>
                                        </p:attrNameLst>
                                      </p:cBhvr>
                                      <p:tavLst>
                                        <p:tav tm="0">
                                          <p:val>
                                            <p:strVal val="#ppt_x"/>
                                          </p:val>
                                        </p:tav>
                                        <p:tav tm="100000">
                                          <p:val>
                                            <p:strVal val="#ppt_x"/>
                                          </p:val>
                                        </p:tav>
                                      </p:tavLst>
                                    </p:anim>
                                    <p:anim calcmode="lin" valueType="num">
                                      <p:cBhvr additive="base">
                                        <p:cTn id="4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lstStyle/>
          <a:p>
            <a:pPr algn="ctr"/>
            <a:br>
              <a:rPr lang="en-US" b="1" dirty="0">
                <a:solidFill>
                  <a:srgbClr val="082E6E"/>
                </a:solidFill>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Purpose</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3" name="Content Placeholder 2">
            <a:extLst>
              <a:ext uri="{FF2B5EF4-FFF2-40B4-BE49-F238E27FC236}">
                <a16:creationId xmlns:a16="http://schemas.microsoft.com/office/drawing/2014/main" id="{9F75BADA-BC4F-68F9-A4B7-1A62E0D4F4F2}"/>
              </a:ext>
            </a:extLst>
          </p:cNvPr>
          <p:cNvSpPr>
            <a:spLocks noGrp="1"/>
          </p:cNvSpPr>
          <p:nvPr>
            <p:ph idx="1"/>
          </p:nvPr>
        </p:nvSpPr>
        <p:spPr>
          <a:xfrm>
            <a:off x="630655" y="1494913"/>
            <a:ext cx="10930689" cy="5226448"/>
          </a:xfrm>
        </p:spPr>
        <p:txBody>
          <a:bodyPr>
            <a:normAutofit fontScale="92500" lnSpcReduction="20000"/>
          </a:bodyPr>
          <a:lstStyle/>
          <a:p>
            <a:pPr>
              <a:lnSpc>
                <a:spcPct val="210000"/>
              </a:lnSpc>
            </a:pPr>
            <a:r>
              <a:rPr lang="en-US" dirty="0">
                <a:solidFill>
                  <a:srgbClr val="082E6E"/>
                </a:solidFill>
                <a:latin typeface="Aparajita" panose="02020603050405020304" pitchFamily="18" charset="0"/>
                <a:cs typeface="Aparajita" panose="02020603050405020304" pitchFamily="18" charset="0"/>
              </a:rPr>
              <a:t>Inhibitors for KRAS took decades to find</a:t>
            </a:r>
          </a:p>
          <a:p>
            <a:pPr>
              <a:lnSpc>
                <a:spcPct val="210000"/>
              </a:lnSpc>
            </a:pPr>
            <a:r>
              <a:rPr lang="en-US" dirty="0">
                <a:solidFill>
                  <a:srgbClr val="082E6E"/>
                </a:solidFill>
                <a:latin typeface="Aparajita" panose="02020603050405020304" pitchFamily="18" charset="0"/>
                <a:cs typeface="Aparajita" panose="02020603050405020304" pitchFamily="18" charset="0"/>
              </a:rPr>
              <a:t>First inhibitors were Sotorasib (FDA approved) and Adagrasib </a:t>
            </a:r>
          </a:p>
          <a:p>
            <a:pPr>
              <a:lnSpc>
                <a:spcPct val="210000"/>
              </a:lnSpc>
            </a:pPr>
            <a:r>
              <a:rPr lang="en-US" dirty="0">
                <a:solidFill>
                  <a:srgbClr val="082E6E"/>
                </a:solidFill>
                <a:latin typeface="Aparajita" panose="02020603050405020304" pitchFamily="18" charset="0"/>
                <a:cs typeface="Aparajita" panose="02020603050405020304" pitchFamily="18" charset="0"/>
              </a:rPr>
              <a:t>Over time, KRAS develops resistance to its inhibitors and requires new inhibitors</a:t>
            </a:r>
          </a:p>
          <a:p>
            <a:pPr>
              <a:lnSpc>
                <a:spcPct val="210000"/>
              </a:lnSpc>
            </a:pPr>
            <a:r>
              <a:rPr lang="en-US" dirty="0">
                <a:solidFill>
                  <a:srgbClr val="082E6E"/>
                </a:solidFill>
                <a:latin typeface="Aparajita" panose="02020603050405020304" pitchFamily="18" charset="0"/>
                <a:cs typeface="Aparajita" panose="02020603050405020304" pitchFamily="18" charset="0"/>
              </a:rPr>
              <a:t>Using AI to help trials and increase efficiency </a:t>
            </a:r>
          </a:p>
          <a:p>
            <a:pPr>
              <a:lnSpc>
                <a:spcPct val="210000"/>
              </a:lnSpc>
            </a:pPr>
            <a:r>
              <a:rPr lang="en-US" dirty="0">
                <a:solidFill>
                  <a:srgbClr val="082E6E"/>
                </a:solidFill>
                <a:latin typeface="Aparajita" panose="02020603050405020304" pitchFamily="18" charset="0"/>
                <a:cs typeface="Aparajita" panose="02020603050405020304" pitchFamily="18" charset="0"/>
              </a:rPr>
              <a:t>Our goal </a:t>
            </a:r>
            <a:r>
              <a:rPr lang="en-US" dirty="0">
                <a:solidFill>
                  <a:srgbClr val="082E6E"/>
                </a:solidFill>
                <a:latin typeface="Aparajita" panose="02020603050405020304" pitchFamily="18" charset="0"/>
                <a:cs typeface="Aparajita" panose="02020603050405020304" pitchFamily="18" charset="0"/>
                <a:sym typeface="Wingdings" pitchFamily="2" charset="2"/>
              </a:rPr>
              <a:t>is to create a KRAS specific library of fragments that will help target resistance </a:t>
            </a:r>
          </a:p>
          <a:p>
            <a:pPr>
              <a:lnSpc>
                <a:spcPct val="210000"/>
              </a:lnSpc>
            </a:pPr>
            <a:r>
              <a:rPr lang="en-US" dirty="0">
                <a:solidFill>
                  <a:srgbClr val="082E6E"/>
                </a:solidFill>
                <a:latin typeface="Aparajita" panose="02020603050405020304" pitchFamily="18" charset="0"/>
                <a:cs typeface="Aparajita" panose="02020603050405020304" pitchFamily="18" charset="0"/>
                <a:sym typeface="Wingdings" pitchFamily="2" charset="2"/>
              </a:rPr>
              <a:t>Fragment based drug discovery is in line with Moffitt research </a:t>
            </a:r>
          </a:p>
        </p:txBody>
      </p:sp>
    </p:spTree>
    <p:extLst>
      <p:ext uri="{BB962C8B-B14F-4D97-AF65-F5344CB8AC3E}">
        <p14:creationId xmlns:p14="http://schemas.microsoft.com/office/powerpoint/2010/main" val="8442787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Fragment-Based Drug Discovery (FBDD)</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3"/>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646237"/>
            <a:ext cx="10515600" cy="4846638"/>
          </a:xfrm>
        </p:spPr>
        <p:txBody>
          <a:bodyPr>
            <a:normAutofit fontScale="92500" lnSpcReduction="20000"/>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Recognized approach in drug discovery which focuses on small molecular fragments</a:t>
            </a:r>
          </a:p>
          <a:p>
            <a:pPr>
              <a:lnSpc>
                <a:spcPct val="200000"/>
              </a:lnSpc>
            </a:pPr>
            <a:r>
              <a:rPr lang="en-US" dirty="0">
                <a:solidFill>
                  <a:srgbClr val="082E6E"/>
                </a:solidFill>
                <a:latin typeface="Aparajita" panose="02020603050405020304" pitchFamily="18" charset="0"/>
                <a:cs typeface="Aparajita" panose="02020603050405020304" pitchFamily="18" charset="0"/>
              </a:rPr>
              <a:t>Overall FBDD process:</a:t>
            </a:r>
          </a:p>
          <a:p>
            <a:pPr lvl="1">
              <a:lnSpc>
                <a:spcPct val="150000"/>
              </a:lnSpc>
            </a:pPr>
            <a:r>
              <a:rPr lang="en-US" b="1" dirty="0">
                <a:solidFill>
                  <a:srgbClr val="082E6E"/>
                </a:solidFill>
                <a:latin typeface="Aparajita" panose="02020603050405020304" pitchFamily="18" charset="0"/>
                <a:cs typeface="Aparajita" panose="02020603050405020304" pitchFamily="18" charset="0"/>
              </a:rPr>
              <a:t>Fragment Library</a:t>
            </a:r>
            <a:r>
              <a:rPr lang="en-US" dirty="0">
                <a:solidFill>
                  <a:srgbClr val="082E6E"/>
                </a:solidFill>
                <a:latin typeface="Aparajita" panose="02020603050405020304" pitchFamily="18" charset="0"/>
                <a:cs typeface="Aparajita" panose="02020603050405020304" pitchFamily="18" charset="0"/>
              </a:rPr>
              <a:t>: Begin with diverse collection of small chemical fragments</a:t>
            </a:r>
          </a:p>
          <a:p>
            <a:pPr lvl="1">
              <a:lnSpc>
                <a:spcPct val="150000"/>
              </a:lnSpc>
            </a:pPr>
            <a:r>
              <a:rPr lang="en-US" b="1" dirty="0">
                <a:solidFill>
                  <a:srgbClr val="082E6E"/>
                </a:solidFill>
                <a:latin typeface="Aparajita" panose="02020603050405020304" pitchFamily="18" charset="0"/>
                <a:cs typeface="Aparajita" panose="02020603050405020304" pitchFamily="18" charset="0"/>
              </a:rPr>
              <a:t>Screening</a:t>
            </a:r>
            <a:r>
              <a:rPr lang="en-US" dirty="0">
                <a:solidFill>
                  <a:srgbClr val="082E6E"/>
                </a:solidFill>
                <a:latin typeface="Aparajita" panose="02020603050405020304" pitchFamily="18" charset="0"/>
                <a:cs typeface="Aparajita" panose="02020603050405020304" pitchFamily="18" charset="0"/>
              </a:rPr>
              <a:t>: Test fragments against target to identify interactions.</a:t>
            </a:r>
          </a:p>
          <a:p>
            <a:pPr lvl="1">
              <a:lnSpc>
                <a:spcPct val="150000"/>
              </a:lnSpc>
            </a:pPr>
            <a:r>
              <a:rPr lang="en-US" b="1" dirty="0">
                <a:solidFill>
                  <a:srgbClr val="082E6E"/>
                </a:solidFill>
                <a:latin typeface="Aparajita" panose="02020603050405020304" pitchFamily="18" charset="0"/>
                <a:cs typeface="Aparajita" panose="02020603050405020304" pitchFamily="18" charset="0"/>
              </a:rPr>
              <a:t>Hit Expansion</a:t>
            </a:r>
            <a:r>
              <a:rPr lang="en-US" dirty="0">
                <a:solidFill>
                  <a:srgbClr val="082E6E"/>
                </a:solidFill>
                <a:latin typeface="Aparajita" panose="02020603050405020304" pitchFamily="18" charset="0"/>
                <a:cs typeface="Aparajita" panose="02020603050405020304" pitchFamily="18" charset="0"/>
              </a:rPr>
              <a:t>: Modify fragments for improved binding.</a:t>
            </a:r>
          </a:p>
          <a:p>
            <a:pPr lvl="1">
              <a:lnSpc>
                <a:spcPct val="150000"/>
              </a:lnSpc>
            </a:pPr>
            <a:r>
              <a:rPr lang="en-US" b="1" dirty="0">
                <a:solidFill>
                  <a:srgbClr val="082E6E"/>
                </a:solidFill>
                <a:latin typeface="Aparajita" panose="02020603050405020304" pitchFamily="18" charset="0"/>
                <a:cs typeface="Aparajita" panose="02020603050405020304" pitchFamily="18" charset="0"/>
              </a:rPr>
              <a:t>Growth &amp; Linking</a:t>
            </a:r>
            <a:r>
              <a:rPr lang="en-US" dirty="0">
                <a:solidFill>
                  <a:srgbClr val="082E6E"/>
                </a:solidFill>
                <a:latin typeface="Aparajita" panose="02020603050405020304" pitchFamily="18" charset="0"/>
                <a:cs typeface="Aparajita" panose="02020603050405020304" pitchFamily="18" charset="0"/>
              </a:rPr>
              <a:t>: Combine or link fragments to create larger compounds.</a:t>
            </a:r>
          </a:p>
          <a:p>
            <a:pPr lvl="1">
              <a:lnSpc>
                <a:spcPct val="150000"/>
              </a:lnSpc>
            </a:pPr>
            <a:r>
              <a:rPr lang="en-US" b="1" dirty="0">
                <a:solidFill>
                  <a:srgbClr val="082E6E"/>
                </a:solidFill>
                <a:latin typeface="Aparajita" panose="02020603050405020304" pitchFamily="18" charset="0"/>
                <a:cs typeface="Aparajita" panose="02020603050405020304" pitchFamily="18" charset="0"/>
              </a:rPr>
              <a:t>Iterative Optimization</a:t>
            </a:r>
            <a:r>
              <a:rPr lang="en-US" dirty="0">
                <a:solidFill>
                  <a:srgbClr val="082E6E"/>
                </a:solidFill>
                <a:latin typeface="Aparajita" panose="02020603050405020304" pitchFamily="18" charset="0"/>
                <a:cs typeface="Aparajita" panose="02020603050405020304" pitchFamily="18" charset="0"/>
              </a:rPr>
              <a:t>: Refine compounds for enhanced potency.</a:t>
            </a:r>
          </a:p>
          <a:p>
            <a:pPr>
              <a:lnSpc>
                <a:spcPct val="150000"/>
              </a:lnSpc>
            </a:pPr>
            <a:r>
              <a:rPr lang="en-US" dirty="0">
                <a:solidFill>
                  <a:srgbClr val="082E6E"/>
                </a:solidFill>
                <a:latin typeface="Aparajita" panose="02020603050405020304" pitchFamily="18" charset="0"/>
                <a:cs typeface="Aparajita" panose="02020603050405020304" pitchFamily="18" charset="0"/>
              </a:rPr>
              <a:t>Our approach uses Deconstruction-Reconstruction method</a:t>
            </a:r>
          </a:p>
          <a:p>
            <a:pPr lvl="1">
              <a:lnSpc>
                <a:spcPct val="100000"/>
              </a:lnSpc>
            </a:pPr>
            <a:endParaRPr lang="en-US" dirty="0">
              <a:solidFill>
                <a:srgbClr val="082E6E"/>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30987461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normAutofit/>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Deconstruction-Construction Approach</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9" name="Content Placeholder 8">
            <a:extLst>
              <a:ext uri="{FF2B5EF4-FFF2-40B4-BE49-F238E27FC236}">
                <a16:creationId xmlns:a16="http://schemas.microsoft.com/office/drawing/2014/main" id="{5855A27D-0638-4512-BC8D-A7E5F81D1906}"/>
              </a:ext>
            </a:extLst>
          </p:cNvPr>
          <p:cNvSpPr>
            <a:spLocks noGrp="1"/>
          </p:cNvSpPr>
          <p:nvPr>
            <p:ph idx="1"/>
          </p:nvPr>
        </p:nvSpPr>
        <p:spPr>
          <a:xfrm>
            <a:off x="838200" y="1690688"/>
            <a:ext cx="10515600" cy="4351338"/>
          </a:xfrm>
        </p:spPr>
        <p:txBody>
          <a:bodyPr/>
          <a:lstStyle/>
          <a:p>
            <a:pPr>
              <a:lnSpc>
                <a:spcPct val="150000"/>
              </a:lnSpc>
            </a:pPr>
            <a:r>
              <a:rPr lang="en-US" dirty="0">
                <a:solidFill>
                  <a:srgbClr val="082E6E"/>
                </a:solidFill>
                <a:latin typeface="Aparajita" panose="02020603050405020304" pitchFamily="18" charset="0"/>
                <a:cs typeface="Aparajita" panose="02020603050405020304" pitchFamily="18" charset="0"/>
              </a:rPr>
              <a:t>Deconstruction: dividing a drug molecule into smaller fragments</a:t>
            </a:r>
          </a:p>
          <a:p>
            <a:pPr>
              <a:lnSpc>
                <a:spcPct val="150000"/>
              </a:lnSpc>
            </a:pPr>
            <a:r>
              <a:rPr lang="en-US" dirty="0">
                <a:solidFill>
                  <a:srgbClr val="082E6E"/>
                </a:solidFill>
                <a:latin typeface="Aparajita" panose="02020603050405020304" pitchFamily="18" charset="0"/>
                <a:cs typeface="Aparajita" panose="02020603050405020304" pitchFamily="18" charset="0"/>
              </a:rPr>
              <a:t>Construction: reassembling fragments into new compounds</a:t>
            </a:r>
          </a:p>
        </p:txBody>
      </p:sp>
      <p:sp>
        <p:nvSpPr>
          <p:cNvPr id="12" name="Content Placeholder 8">
            <a:extLst>
              <a:ext uri="{FF2B5EF4-FFF2-40B4-BE49-F238E27FC236}">
                <a16:creationId xmlns:a16="http://schemas.microsoft.com/office/drawing/2014/main" id="{91385779-DF8E-8B39-D734-FAB5DA7654DC}"/>
              </a:ext>
            </a:extLst>
          </p:cNvPr>
          <p:cNvSpPr txBox="1">
            <a:spLocks/>
          </p:cNvSpPr>
          <p:nvPr/>
        </p:nvSpPr>
        <p:spPr>
          <a:xfrm>
            <a:off x="917972" y="5346700"/>
            <a:ext cx="2597945" cy="15052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solidFill>
                <a:srgbClr val="082E6E"/>
              </a:solidFill>
              <a:latin typeface="Aparajita" panose="02020603050405020304" pitchFamily="18" charset="0"/>
              <a:cs typeface="Aparajita" panose="02020603050405020304" pitchFamily="18" charset="0"/>
            </a:endParaRPr>
          </a:p>
        </p:txBody>
      </p:sp>
      <p:grpSp>
        <p:nvGrpSpPr>
          <p:cNvPr id="16" name="Group 15">
            <a:extLst>
              <a:ext uri="{FF2B5EF4-FFF2-40B4-BE49-F238E27FC236}">
                <a16:creationId xmlns:a16="http://schemas.microsoft.com/office/drawing/2014/main" id="{E4FAA312-3BB5-756B-F0EA-04A2F7432F4C}"/>
              </a:ext>
            </a:extLst>
          </p:cNvPr>
          <p:cNvGrpSpPr/>
          <p:nvPr/>
        </p:nvGrpSpPr>
        <p:grpSpPr>
          <a:xfrm>
            <a:off x="509590" y="3472653"/>
            <a:ext cx="3583781" cy="3379336"/>
            <a:chOff x="509590" y="3472653"/>
            <a:chExt cx="3583781" cy="3379336"/>
          </a:xfrm>
        </p:grpSpPr>
        <p:sp>
          <p:nvSpPr>
            <p:cNvPr id="3" name="Rounded Rectangle 2">
              <a:extLst>
                <a:ext uri="{FF2B5EF4-FFF2-40B4-BE49-F238E27FC236}">
                  <a16:creationId xmlns:a16="http://schemas.microsoft.com/office/drawing/2014/main" id="{12CE4BC5-75B4-8502-2757-044CEE13B586}"/>
                </a:ext>
              </a:extLst>
            </p:cNvPr>
            <p:cNvSpPr/>
            <p:nvPr/>
          </p:nvSpPr>
          <p:spPr>
            <a:xfrm>
              <a:off x="538163" y="3472653"/>
              <a:ext cx="3357563" cy="151368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parajita" panose="02020603050405020304" pitchFamily="18" charset="0"/>
                  <a:cs typeface="Aparajita" panose="02020603050405020304" pitchFamily="18" charset="0"/>
                </a:rPr>
                <a:t>Step 1: Deconstruction</a:t>
              </a:r>
            </a:p>
          </p:txBody>
        </p:sp>
        <p:sp>
          <p:nvSpPr>
            <p:cNvPr id="13" name="Content Placeholder 8">
              <a:extLst>
                <a:ext uri="{FF2B5EF4-FFF2-40B4-BE49-F238E27FC236}">
                  <a16:creationId xmlns:a16="http://schemas.microsoft.com/office/drawing/2014/main" id="{3D792AFF-C896-9D6E-3311-2CC4E3648EAA}"/>
                </a:ext>
              </a:extLst>
            </p:cNvPr>
            <p:cNvSpPr txBox="1">
              <a:spLocks/>
            </p:cNvSpPr>
            <p:nvPr/>
          </p:nvSpPr>
          <p:spPr>
            <a:xfrm>
              <a:off x="509590" y="5167312"/>
              <a:ext cx="3583781" cy="16846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Dissect</a:t>
              </a:r>
              <a:r>
                <a:rPr lang="en-US" sz="2400" b="0" i="0" dirty="0">
                  <a:solidFill>
                    <a:srgbClr val="D1D5DB"/>
                  </a:solidFill>
                  <a:effectLst/>
                  <a:latin typeface="Aparajita" panose="02020603050405020304" pitchFamily="18" charset="0"/>
                  <a:cs typeface="Aparajita" panose="02020603050405020304" pitchFamily="18" charset="0"/>
                </a:rPr>
                <a:t> </a:t>
              </a:r>
              <a:r>
                <a:rPr lang="en-US" sz="2400" dirty="0">
                  <a:solidFill>
                    <a:srgbClr val="082E6E"/>
                  </a:solidFill>
                  <a:latin typeface="Aparajita" panose="02020603050405020304" pitchFamily="18" charset="0"/>
                  <a:cs typeface="Aparajita" panose="02020603050405020304" pitchFamily="18" charset="0"/>
                </a:rPr>
                <a:t>known drug into functional groups or fragments</a:t>
              </a:r>
            </a:p>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Identify essential parts for target binding.</a:t>
              </a:r>
            </a:p>
          </p:txBody>
        </p:sp>
      </p:grpSp>
      <p:grpSp>
        <p:nvGrpSpPr>
          <p:cNvPr id="17" name="Group 16">
            <a:extLst>
              <a:ext uri="{FF2B5EF4-FFF2-40B4-BE49-F238E27FC236}">
                <a16:creationId xmlns:a16="http://schemas.microsoft.com/office/drawing/2014/main" id="{EEFE8BD8-E32E-6B9E-81B9-0D013852EF0E}"/>
              </a:ext>
            </a:extLst>
          </p:cNvPr>
          <p:cNvGrpSpPr/>
          <p:nvPr/>
        </p:nvGrpSpPr>
        <p:grpSpPr>
          <a:xfrm>
            <a:off x="4417218" y="3472652"/>
            <a:ext cx="3362325" cy="3385348"/>
            <a:chOff x="4417218" y="3472652"/>
            <a:chExt cx="3362325" cy="3385348"/>
          </a:xfrm>
        </p:grpSpPr>
        <p:sp>
          <p:nvSpPr>
            <p:cNvPr id="10" name="Rounded Rectangle 9">
              <a:extLst>
                <a:ext uri="{FF2B5EF4-FFF2-40B4-BE49-F238E27FC236}">
                  <a16:creationId xmlns:a16="http://schemas.microsoft.com/office/drawing/2014/main" id="{31033FCB-CAA0-9334-CB2D-0ACD28EC199B}"/>
                </a:ext>
              </a:extLst>
            </p:cNvPr>
            <p:cNvSpPr/>
            <p:nvPr/>
          </p:nvSpPr>
          <p:spPr>
            <a:xfrm>
              <a:off x="4417218" y="3472652"/>
              <a:ext cx="3357563" cy="151368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parajita" panose="02020603050405020304" pitchFamily="18" charset="0"/>
                  <a:cs typeface="Aparajita" panose="02020603050405020304" pitchFamily="18" charset="0"/>
                </a:rPr>
                <a:t>Step 2: Fragment Analysis</a:t>
              </a:r>
            </a:p>
          </p:txBody>
        </p:sp>
        <p:sp>
          <p:nvSpPr>
            <p:cNvPr id="14" name="Content Placeholder 8">
              <a:extLst>
                <a:ext uri="{FF2B5EF4-FFF2-40B4-BE49-F238E27FC236}">
                  <a16:creationId xmlns:a16="http://schemas.microsoft.com/office/drawing/2014/main" id="{B1757BFD-A001-2E9D-7ED1-1F039DDCA044}"/>
                </a:ext>
              </a:extLst>
            </p:cNvPr>
            <p:cNvSpPr txBox="1">
              <a:spLocks/>
            </p:cNvSpPr>
            <p:nvPr/>
          </p:nvSpPr>
          <p:spPr>
            <a:xfrm>
              <a:off x="4421981" y="5173323"/>
              <a:ext cx="3357562" cy="16846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Examine fragments for interaction with target protein</a:t>
              </a:r>
            </a:p>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Assess binding affinity, selectivity and binding mode</a:t>
              </a:r>
            </a:p>
          </p:txBody>
        </p:sp>
      </p:grpSp>
      <p:grpSp>
        <p:nvGrpSpPr>
          <p:cNvPr id="18" name="Group 17">
            <a:extLst>
              <a:ext uri="{FF2B5EF4-FFF2-40B4-BE49-F238E27FC236}">
                <a16:creationId xmlns:a16="http://schemas.microsoft.com/office/drawing/2014/main" id="{B43A0F04-BDCD-7D99-92FF-3038EBE92FA7}"/>
              </a:ext>
            </a:extLst>
          </p:cNvPr>
          <p:cNvGrpSpPr/>
          <p:nvPr/>
        </p:nvGrpSpPr>
        <p:grpSpPr>
          <a:xfrm>
            <a:off x="8296273" y="3472651"/>
            <a:ext cx="3367087" cy="3411713"/>
            <a:chOff x="8296273" y="3472651"/>
            <a:chExt cx="3367087" cy="3411713"/>
          </a:xfrm>
        </p:grpSpPr>
        <p:sp>
          <p:nvSpPr>
            <p:cNvPr id="11" name="Rounded Rectangle 10">
              <a:extLst>
                <a:ext uri="{FF2B5EF4-FFF2-40B4-BE49-F238E27FC236}">
                  <a16:creationId xmlns:a16="http://schemas.microsoft.com/office/drawing/2014/main" id="{015BDEDB-F3FA-8EF7-B568-491E95218BB6}"/>
                </a:ext>
              </a:extLst>
            </p:cNvPr>
            <p:cNvSpPr/>
            <p:nvPr/>
          </p:nvSpPr>
          <p:spPr>
            <a:xfrm>
              <a:off x="8296273" y="3472651"/>
              <a:ext cx="3357563" cy="1513681"/>
            </a:xfrm>
            <a:prstGeom prst="round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parajita" panose="02020603050405020304" pitchFamily="18" charset="0"/>
                  <a:cs typeface="Aparajita" panose="02020603050405020304" pitchFamily="18" charset="0"/>
                </a:rPr>
                <a:t>Step 3: Construction</a:t>
              </a:r>
            </a:p>
          </p:txBody>
        </p:sp>
        <p:sp>
          <p:nvSpPr>
            <p:cNvPr id="15" name="Content Placeholder 8">
              <a:extLst>
                <a:ext uri="{FF2B5EF4-FFF2-40B4-BE49-F238E27FC236}">
                  <a16:creationId xmlns:a16="http://schemas.microsoft.com/office/drawing/2014/main" id="{BFD339F5-CF4D-19FE-90D1-44BF5B5B8417}"/>
                </a:ext>
              </a:extLst>
            </p:cNvPr>
            <p:cNvSpPr txBox="1">
              <a:spLocks/>
            </p:cNvSpPr>
            <p:nvPr/>
          </p:nvSpPr>
          <p:spPr>
            <a:xfrm>
              <a:off x="8305798" y="5199687"/>
              <a:ext cx="3357562" cy="16846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Combine fragments to create novel compounds </a:t>
              </a:r>
            </a:p>
            <a:p>
              <a:pPr algn="l">
                <a:buFont typeface="Arial" panose="020B0604020202020204" pitchFamily="34" charset="0"/>
                <a:buChar char="•"/>
              </a:pPr>
              <a:r>
                <a:rPr lang="en-US" sz="2400" dirty="0">
                  <a:solidFill>
                    <a:srgbClr val="082E6E"/>
                  </a:solidFill>
                  <a:latin typeface="Aparajita" panose="02020603050405020304" pitchFamily="18" charset="0"/>
                  <a:cs typeface="Aparajita" panose="02020603050405020304" pitchFamily="18" charset="0"/>
                </a:rPr>
                <a:t>Optimize binding affinity and drug-like properties</a:t>
              </a:r>
            </a:p>
          </p:txBody>
        </p:sp>
      </p:grpSp>
    </p:spTree>
    <p:extLst>
      <p:ext uri="{BB962C8B-B14F-4D97-AF65-F5344CB8AC3E}">
        <p14:creationId xmlns:p14="http://schemas.microsoft.com/office/powerpoint/2010/main" val="7638851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C5F0-63C8-FF4A-9D0A-F7457F6A9F76}"/>
              </a:ext>
            </a:extLst>
          </p:cNvPr>
          <p:cNvSpPr>
            <a:spLocks noGrp="1"/>
          </p:cNvSpPr>
          <p:nvPr>
            <p:ph type="title"/>
          </p:nvPr>
        </p:nvSpPr>
        <p:spPr/>
        <p:txBody>
          <a:bodyPr/>
          <a:lstStyle/>
          <a:p>
            <a:pPr algn="ctr"/>
            <a:br>
              <a:rPr lang="en-US" b="1" dirty="0">
                <a:latin typeface="Aparajita" panose="02020603050405020304" pitchFamily="18" charset="0"/>
                <a:cs typeface="Aparajita" panose="02020603050405020304" pitchFamily="18" charset="0"/>
              </a:rPr>
            </a:br>
            <a:r>
              <a:rPr lang="en-US" b="1" dirty="0">
                <a:solidFill>
                  <a:srgbClr val="082E6E"/>
                </a:solidFill>
                <a:latin typeface="Aparajita" panose="02020603050405020304" pitchFamily="18" charset="0"/>
                <a:cs typeface="Aparajita" panose="02020603050405020304" pitchFamily="18" charset="0"/>
              </a:rPr>
              <a:t>Previous Studies: Lingo-DL</a:t>
            </a:r>
          </a:p>
        </p:txBody>
      </p:sp>
      <p:grpSp>
        <p:nvGrpSpPr>
          <p:cNvPr id="4" name="Group 3">
            <a:extLst>
              <a:ext uri="{FF2B5EF4-FFF2-40B4-BE49-F238E27FC236}">
                <a16:creationId xmlns:a16="http://schemas.microsoft.com/office/drawing/2014/main" id="{C0D1457E-4951-5E08-5FD1-81CA0CA1E4C8}"/>
              </a:ext>
            </a:extLst>
          </p:cNvPr>
          <p:cNvGrpSpPr/>
          <p:nvPr/>
        </p:nvGrpSpPr>
        <p:grpSpPr>
          <a:xfrm>
            <a:off x="0" y="0"/>
            <a:ext cx="12192000" cy="691810"/>
            <a:chOff x="0" y="0"/>
            <a:chExt cx="12192000" cy="691810"/>
          </a:xfrm>
        </p:grpSpPr>
        <p:sp>
          <p:nvSpPr>
            <p:cNvPr id="5" name="Rectangle 4">
              <a:extLst>
                <a:ext uri="{FF2B5EF4-FFF2-40B4-BE49-F238E27FC236}">
                  <a16:creationId xmlns:a16="http://schemas.microsoft.com/office/drawing/2014/main" id="{D664A15B-7749-36EC-6980-9486754ED811}"/>
                </a:ext>
              </a:extLst>
            </p:cNvPr>
            <p:cNvSpPr/>
            <p:nvPr/>
          </p:nvSpPr>
          <p:spPr>
            <a:xfrm>
              <a:off x="0" y="0"/>
              <a:ext cx="12192000" cy="691810"/>
            </a:xfrm>
            <a:prstGeom prst="rect">
              <a:avLst/>
            </a:prstGeom>
            <a:solidFill>
              <a:srgbClr val="082E6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0C0CDDE-CE54-60F8-566A-6CECC1231008}"/>
                </a:ext>
              </a:extLst>
            </p:cNvPr>
            <p:cNvPicPr>
              <a:picLocks noChangeAspect="1"/>
            </p:cNvPicPr>
            <p:nvPr/>
          </p:nvPicPr>
          <p:blipFill>
            <a:blip r:embed="rId2"/>
            <a:stretch>
              <a:fillRect/>
            </a:stretch>
          </p:blipFill>
          <p:spPr>
            <a:xfrm>
              <a:off x="0" y="6010"/>
              <a:ext cx="2578100" cy="685800"/>
            </a:xfrm>
            <a:prstGeom prst="rect">
              <a:avLst/>
            </a:prstGeom>
          </p:spPr>
        </p:pic>
      </p:grpSp>
      <p:sp>
        <p:nvSpPr>
          <p:cNvPr id="10" name="Content Placeholder 2">
            <a:extLst>
              <a:ext uri="{FF2B5EF4-FFF2-40B4-BE49-F238E27FC236}">
                <a16:creationId xmlns:a16="http://schemas.microsoft.com/office/drawing/2014/main" id="{EE6634BA-1115-F6E0-2509-34019DD67668}"/>
              </a:ext>
            </a:extLst>
          </p:cNvPr>
          <p:cNvSpPr>
            <a:spLocks noGrp="1"/>
          </p:cNvSpPr>
          <p:nvPr>
            <p:ph idx="1"/>
          </p:nvPr>
        </p:nvSpPr>
        <p:spPr>
          <a:xfrm>
            <a:off x="630655" y="1625542"/>
            <a:ext cx="10930689" cy="5226448"/>
          </a:xfrm>
        </p:spPr>
        <p:txBody>
          <a:bodyPr/>
          <a:lstStyle/>
          <a:p>
            <a:pPr>
              <a:lnSpc>
                <a:spcPct val="200000"/>
              </a:lnSpc>
            </a:pPr>
            <a:r>
              <a:rPr lang="en-US" dirty="0">
                <a:solidFill>
                  <a:srgbClr val="082E6E"/>
                </a:solidFill>
                <a:latin typeface="Aparajita" panose="02020603050405020304" pitchFamily="18" charset="0"/>
                <a:cs typeface="Aparajita" panose="02020603050405020304" pitchFamily="18" charset="0"/>
              </a:rPr>
              <a:t>Text representation of drug chemical structures</a:t>
            </a:r>
          </a:p>
          <a:p>
            <a:pPr lvl="1">
              <a:lnSpc>
                <a:spcPct val="200000"/>
              </a:lnSpc>
            </a:pPr>
            <a:r>
              <a:rPr lang="en-US" dirty="0">
                <a:solidFill>
                  <a:srgbClr val="082E6E"/>
                </a:solidFill>
                <a:latin typeface="Aparajita" panose="02020603050405020304" pitchFamily="18" charset="0"/>
                <a:cs typeface="Aparajita" panose="02020603050405020304" pitchFamily="18" charset="0"/>
              </a:rPr>
              <a:t>SMILES = Simplified Molecular Input Line System</a:t>
            </a:r>
          </a:p>
          <a:p>
            <a:pPr>
              <a:lnSpc>
                <a:spcPct val="200000"/>
              </a:lnSpc>
            </a:pPr>
            <a:r>
              <a:rPr lang="en-US" dirty="0">
                <a:solidFill>
                  <a:srgbClr val="082E6E"/>
                </a:solidFill>
                <a:latin typeface="Aparajita" panose="02020603050405020304" pitchFamily="18" charset="0"/>
                <a:cs typeface="Aparajita" panose="02020603050405020304" pitchFamily="18" charset="0"/>
              </a:rPr>
              <a:t>Deep learning (RNN) method creates fragments</a:t>
            </a:r>
          </a:p>
          <a:p>
            <a:pPr>
              <a:lnSpc>
                <a:spcPct val="200000"/>
              </a:lnSpc>
            </a:pPr>
            <a:r>
              <a:rPr lang="en-US" dirty="0">
                <a:solidFill>
                  <a:srgbClr val="082E6E"/>
                </a:solidFill>
                <a:latin typeface="Aparajita" panose="02020603050405020304" pitchFamily="18" charset="0"/>
                <a:cs typeface="Aparajita" panose="02020603050405020304" pitchFamily="18" charset="0"/>
              </a:rPr>
              <a:t>Compares chemical fragments to find the similarity</a:t>
            </a:r>
          </a:p>
          <a:p>
            <a:pPr>
              <a:lnSpc>
                <a:spcPct val="200000"/>
              </a:lnSpc>
            </a:pPr>
            <a:r>
              <a:rPr lang="en-US" dirty="0">
                <a:solidFill>
                  <a:srgbClr val="082E6E"/>
                </a:solidFill>
                <a:latin typeface="Aparajita" panose="02020603050405020304" pitchFamily="18" charset="0"/>
                <a:cs typeface="Aparajita" panose="02020603050405020304" pitchFamily="18" charset="0"/>
              </a:rPr>
              <a:t>Chemical sense is lost in the process</a:t>
            </a:r>
          </a:p>
          <a:p>
            <a:pPr>
              <a:lnSpc>
                <a:spcPct val="200000"/>
              </a:lnSpc>
            </a:pPr>
            <a:endParaRPr lang="en-US" dirty="0">
              <a:solidFill>
                <a:srgbClr val="082E6E"/>
              </a:solidFill>
              <a:latin typeface="Aparajita" panose="02020603050405020304" pitchFamily="18" charset="0"/>
              <a:cs typeface="Aparajita" panose="02020603050405020304" pitchFamily="18" charset="0"/>
            </a:endParaRPr>
          </a:p>
        </p:txBody>
      </p:sp>
      <p:pic>
        <p:nvPicPr>
          <p:cNvPr id="3074" name="Picture 2" descr="LINGO-DL: a text-based approach for molecular similarity searching |  SpringerLink">
            <a:extLst>
              <a:ext uri="{FF2B5EF4-FFF2-40B4-BE49-F238E27FC236}">
                <a16:creationId xmlns:a16="http://schemas.microsoft.com/office/drawing/2014/main" id="{F5C6F35C-070C-9E4E-8946-83355FF919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8976" y="1543727"/>
            <a:ext cx="4953818" cy="242990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LINGO-DL: a text-based approach for molecular similarity searching |  SpringerLink">
            <a:extLst>
              <a:ext uri="{FF2B5EF4-FFF2-40B4-BE49-F238E27FC236}">
                <a16:creationId xmlns:a16="http://schemas.microsoft.com/office/drawing/2014/main" id="{0BD27265-FD11-7FE4-945A-C8F2792E7B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8811" y="4055444"/>
            <a:ext cx="4124989" cy="252316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6620F493-4F66-A4F3-85F7-3359D901525F}"/>
              </a:ext>
            </a:extLst>
          </p:cNvPr>
          <p:cNvSpPr txBox="1"/>
          <p:nvPr/>
        </p:nvSpPr>
        <p:spPr>
          <a:xfrm>
            <a:off x="7462157" y="6619347"/>
            <a:ext cx="6106886" cy="246221"/>
          </a:xfrm>
          <a:prstGeom prst="rect">
            <a:avLst/>
          </a:prstGeom>
          <a:noFill/>
        </p:spPr>
        <p:txBody>
          <a:bodyPr wrap="square">
            <a:spAutoFit/>
          </a:bodyPr>
          <a:lstStyle/>
          <a:p>
            <a:r>
              <a:rPr lang="en-US" sz="1000" dirty="0"/>
              <a:t>https://</a:t>
            </a:r>
            <a:r>
              <a:rPr lang="en-US" sz="1000" dirty="0" err="1"/>
              <a:t>link.springer.com</a:t>
            </a:r>
            <a:r>
              <a:rPr lang="en-US" sz="1000" dirty="0"/>
              <a:t>/article/10.1007/s10822-021-00383-9</a:t>
            </a:r>
          </a:p>
        </p:txBody>
      </p:sp>
    </p:spTree>
    <p:extLst>
      <p:ext uri="{BB962C8B-B14F-4D97-AF65-F5344CB8AC3E}">
        <p14:creationId xmlns:p14="http://schemas.microsoft.com/office/powerpoint/2010/main" val="32926512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11125</TotalTime>
  <Words>1967</Words>
  <Application>Microsoft Macintosh PowerPoint</Application>
  <PresentationFormat>Widescreen</PresentationFormat>
  <Paragraphs>210</Paragraphs>
  <Slides>28</Slides>
  <Notes>14</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-apple-system</vt:lpstr>
      <vt:lpstr>Aparajita</vt:lpstr>
      <vt:lpstr>Arial</vt:lpstr>
      <vt:lpstr>Calibri</vt:lpstr>
      <vt:lpstr>Calibri Light</vt:lpstr>
      <vt:lpstr>Söhne</vt:lpstr>
      <vt:lpstr>Office Theme</vt:lpstr>
      <vt:lpstr>Leveraging AI to Mitigate KRAS Resistance to KRAS Inhibitors</vt:lpstr>
      <vt:lpstr> About Me</vt:lpstr>
      <vt:lpstr> Our Study</vt:lpstr>
      <vt:lpstr> KRAS (Kirsten rat sarcoma) </vt:lpstr>
      <vt:lpstr> Example Drugs</vt:lpstr>
      <vt:lpstr> Purpose</vt:lpstr>
      <vt:lpstr> Fragment-Based Drug Discovery (FBDD)</vt:lpstr>
      <vt:lpstr> Deconstruction-Construction Approach</vt:lpstr>
      <vt:lpstr> Previous Studies: Lingo-DL</vt:lpstr>
      <vt:lpstr> Research Questions</vt:lpstr>
      <vt:lpstr> Our Approach</vt:lpstr>
      <vt:lpstr> SMILES Representation</vt:lpstr>
      <vt:lpstr> Drug Defragmentation</vt:lpstr>
      <vt:lpstr> Fragment Comparison Model</vt:lpstr>
      <vt:lpstr> Similarity Score Between Drug &amp; Fragment Libraries</vt:lpstr>
      <vt:lpstr>Tanimoto Picture</vt:lpstr>
      <vt:lpstr> My Work Highlights</vt:lpstr>
      <vt:lpstr> My Work Highlights</vt:lpstr>
      <vt:lpstr> My Work Highlights</vt:lpstr>
      <vt:lpstr> Output Data</vt:lpstr>
      <vt:lpstr> Initial Code</vt:lpstr>
      <vt:lpstr> Current Code</vt:lpstr>
      <vt:lpstr> SwissADME</vt:lpstr>
      <vt:lpstr> Machine Learning Model</vt:lpstr>
      <vt:lpstr> Unsupervised &amp; Supervised Learning</vt:lpstr>
      <vt:lpstr> Future Steps</vt:lpstr>
      <vt:lpstr> Real World Applications &amp; Extensions</vt:lpstr>
      <vt:lpstr> 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dc:title>
  <dc:creator>Archi Marrapu</dc:creator>
  <cp:lastModifiedBy>Archi Marrapu</cp:lastModifiedBy>
  <cp:revision>11</cp:revision>
  <dcterms:created xsi:type="dcterms:W3CDTF">2023-08-07T12:26:43Z</dcterms:created>
  <dcterms:modified xsi:type="dcterms:W3CDTF">2023-08-15T05:51:44Z</dcterms:modified>
</cp:coreProperties>
</file>

<file path=docProps/thumbnail.jpeg>
</file>